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7" r:id="rId4"/>
  </p:sldMasterIdLst>
  <p:sldIdLst>
    <p:sldId id="256" r:id="rId5"/>
    <p:sldId id="257" r:id="rId6"/>
    <p:sldId id="258" r:id="rId7"/>
    <p:sldId id="259" r:id="rId8"/>
    <p:sldId id="260" r:id="rId9"/>
    <p:sldId id="264" r:id="rId10"/>
    <p:sldId id="262" r:id="rId11"/>
    <p:sldId id="263" r:id="rId12"/>
    <p:sldId id="266" r:id="rId13"/>
    <p:sldId id="267" r:id="rId14"/>
    <p:sldId id="265" r:id="rId15"/>
    <p:sldId id="275" r:id="rId16"/>
    <p:sldId id="268" r:id="rId17"/>
    <p:sldId id="316" r:id="rId18"/>
    <p:sldId id="318" r:id="rId19"/>
    <p:sldId id="319" r:id="rId20"/>
    <p:sldId id="279" r:id="rId21"/>
    <p:sldId id="273" r:id="rId22"/>
    <p:sldId id="317" r:id="rId23"/>
    <p:sldId id="314" r:id="rId24"/>
    <p:sldId id="31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924CB-664D-55FA-E26A-B86FFD931A61}" v="1250" dt="2024-08-06T19:14:46.021"/>
    <p1510:client id="{988CD1B0-374D-838A-E3D1-338C4F4A5801}" v="76" dt="2024-08-08T14:24:02.709"/>
    <p1510:client id="{E639EB83-F33D-BA40-B770-35E8D4D0BA10}" v="152" dt="2024-08-07T13:59:52.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9"/>
    <p:restoredTop sz="94744"/>
  </p:normalViewPr>
  <p:slideViewPr>
    <p:cSldViewPr snapToGrid="0">
      <p:cViewPr varScale="1">
        <p:scale>
          <a:sx n="116" d="100"/>
          <a:sy n="116"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81A92-2438-4C2A-BF35-C84297829D1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FD98730-04DB-4166-AF3E-F5A15B3D611F}">
      <dgm:prSet/>
      <dgm:spPr/>
      <dgm:t>
        <a:bodyPr/>
        <a:lstStyle/>
        <a:p>
          <a:pPr rtl="0"/>
          <a:r>
            <a:rPr lang="en-US">
              <a:latin typeface="Calibri"/>
              <a:ea typeface="Calibri"/>
              <a:cs typeface="Calibri"/>
            </a:rPr>
            <a:t>School applies annually</a:t>
          </a:r>
        </a:p>
      </dgm:t>
    </dgm:pt>
    <dgm:pt modelId="{9035BAC5-2CFC-4E1C-8A45-CE24D657182B}" type="parTrans" cxnId="{3C08B64B-FF31-4339-A81B-F0CEB912BBC4}">
      <dgm:prSet/>
      <dgm:spPr/>
      <dgm:t>
        <a:bodyPr/>
        <a:lstStyle/>
        <a:p>
          <a:endParaRPr lang="en-US"/>
        </a:p>
      </dgm:t>
    </dgm:pt>
    <dgm:pt modelId="{C559EC5A-186C-4759-962C-17C391C17A14}" type="sibTrans" cxnId="{3C08B64B-FF31-4339-A81B-F0CEB912BBC4}">
      <dgm:prSet/>
      <dgm:spPr/>
      <dgm:t>
        <a:bodyPr/>
        <a:lstStyle/>
        <a:p>
          <a:endParaRPr lang="en-US"/>
        </a:p>
      </dgm:t>
    </dgm:pt>
    <dgm:pt modelId="{2002B6D6-6D92-465F-A36C-35BC44CF3D6F}">
      <dgm:prSet/>
      <dgm:spPr/>
      <dgm:t>
        <a:bodyPr/>
        <a:lstStyle/>
        <a:p>
          <a:pPr rtl="0"/>
          <a:r>
            <a:rPr lang="en-US" dirty="0">
              <a:latin typeface="Calibri"/>
              <a:ea typeface="Calibri"/>
              <a:cs typeface="Calibri"/>
            </a:rPr>
            <a:t>Participants are matched with an older adult mentor in community</a:t>
          </a:r>
        </a:p>
      </dgm:t>
    </dgm:pt>
    <dgm:pt modelId="{2FF47224-0BE8-401A-93B7-F90D7B797902}" type="parTrans" cxnId="{6DDF143F-800E-4056-86DE-714C5CC026CF}">
      <dgm:prSet/>
      <dgm:spPr/>
      <dgm:t>
        <a:bodyPr/>
        <a:lstStyle/>
        <a:p>
          <a:endParaRPr lang="en-US"/>
        </a:p>
      </dgm:t>
    </dgm:pt>
    <dgm:pt modelId="{8A667509-A5A2-48A4-B92B-21022B73BEB3}" type="sibTrans" cxnId="{6DDF143F-800E-4056-86DE-714C5CC026CF}">
      <dgm:prSet/>
      <dgm:spPr/>
      <dgm:t>
        <a:bodyPr/>
        <a:lstStyle/>
        <a:p>
          <a:endParaRPr lang="en-US"/>
        </a:p>
      </dgm:t>
    </dgm:pt>
    <dgm:pt modelId="{02C9273E-8A32-40C6-90B3-D788A39727AC}">
      <dgm:prSet/>
      <dgm:spPr/>
      <dgm:t>
        <a:bodyPr/>
        <a:lstStyle/>
        <a:p>
          <a:pPr rtl="0"/>
          <a:r>
            <a:rPr lang="en-US" dirty="0">
              <a:latin typeface="Calibri"/>
              <a:ea typeface="Calibri"/>
              <a:cs typeface="Calibri"/>
            </a:rPr>
            <a:t>Students visit mentors for 1 hour per week + submit a 'reflection' after each visit</a:t>
          </a:r>
        </a:p>
      </dgm:t>
    </dgm:pt>
    <dgm:pt modelId="{F38DF522-7898-4041-A5A7-AB24BC29B7B8}" type="parTrans" cxnId="{1D79BEFC-BF7A-4EC3-A12E-6CDE3B9255ED}">
      <dgm:prSet/>
      <dgm:spPr/>
      <dgm:t>
        <a:bodyPr/>
        <a:lstStyle/>
        <a:p>
          <a:endParaRPr lang="en-US"/>
        </a:p>
      </dgm:t>
    </dgm:pt>
    <dgm:pt modelId="{680E757B-3F1B-456C-965D-825D1B9F31B8}" type="sibTrans" cxnId="{1D79BEFC-BF7A-4EC3-A12E-6CDE3B9255ED}">
      <dgm:prSet/>
      <dgm:spPr/>
      <dgm:t>
        <a:bodyPr/>
        <a:lstStyle/>
        <a:p>
          <a:endParaRPr lang="en-US"/>
        </a:p>
      </dgm:t>
    </dgm:pt>
    <dgm:pt modelId="{32396E28-141C-426A-8996-F21CAF7F8386}">
      <dgm:prSet phldr="0"/>
      <dgm:spPr/>
      <dgm:t>
        <a:bodyPr/>
        <a:lstStyle/>
        <a:p>
          <a:r>
            <a:rPr lang="en-US" dirty="0">
              <a:latin typeface="Calibri"/>
              <a:ea typeface="Calibri"/>
              <a:cs typeface="Calibri"/>
            </a:rPr>
            <a:t>Selection of PFE participants</a:t>
          </a:r>
        </a:p>
        <a:p>
          <a:r>
            <a:rPr lang="en-US" i="1" dirty="0">
              <a:latin typeface="Calibri"/>
              <a:ea typeface="Calibri"/>
              <a:cs typeface="Calibri"/>
            </a:rPr>
            <a:t>(spots based on enrollment)</a:t>
          </a:r>
          <a:endParaRPr lang="en-US" i="1" dirty="0"/>
        </a:p>
      </dgm:t>
    </dgm:pt>
    <dgm:pt modelId="{69A369D7-6E8C-40F1-AC6E-A639E33A9CCB}" type="parTrans" cxnId="{2F27E2E0-F218-4543-AB67-092646E1D713}">
      <dgm:prSet/>
      <dgm:spPr/>
      <dgm:t>
        <a:bodyPr/>
        <a:lstStyle/>
        <a:p>
          <a:endParaRPr lang="en-US"/>
        </a:p>
      </dgm:t>
    </dgm:pt>
    <dgm:pt modelId="{CA21A829-8502-4F60-A5C8-049C2020414A}" type="sibTrans" cxnId="{2F27E2E0-F218-4543-AB67-092646E1D713}">
      <dgm:prSet/>
      <dgm:spPr/>
      <dgm:t>
        <a:bodyPr/>
        <a:lstStyle/>
        <a:p>
          <a:endParaRPr lang="en-US"/>
        </a:p>
      </dgm:t>
    </dgm:pt>
    <dgm:pt modelId="{D5208D56-3405-6E45-8E58-9EA761F43C6A}">
      <dgm:prSet/>
      <dgm:spPr/>
      <dgm:t>
        <a:bodyPr/>
        <a:lstStyle/>
        <a:p>
          <a:pPr rtl="0"/>
          <a:r>
            <a:rPr lang="en-US" dirty="0">
              <a:latin typeface="Calibri"/>
              <a:ea typeface="Calibri"/>
              <a:cs typeface="Calibri"/>
            </a:rPr>
            <a:t>Mentor receives blessings of an adopted ‘grandchild,’ company, and help around the home</a:t>
          </a:r>
        </a:p>
      </dgm:t>
    </dgm:pt>
    <dgm:pt modelId="{8C3A9C2F-3E82-F14D-9771-CEE774D17FE2}" type="parTrans" cxnId="{5E934C95-647B-C545-9D95-042249E00315}">
      <dgm:prSet/>
      <dgm:spPr/>
      <dgm:t>
        <a:bodyPr/>
        <a:lstStyle/>
        <a:p>
          <a:endParaRPr lang="en-US"/>
        </a:p>
      </dgm:t>
    </dgm:pt>
    <dgm:pt modelId="{A130651D-FC86-0149-AC41-DE928E17A5AD}" type="sibTrans" cxnId="{5E934C95-647B-C545-9D95-042249E00315}">
      <dgm:prSet/>
      <dgm:spPr/>
      <dgm:t>
        <a:bodyPr/>
        <a:lstStyle/>
        <a:p>
          <a:endParaRPr lang="en-US"/>
        </a:p>
      </dgm:t>
    </dgm:pt>
    <dgm:pt modelId="{0724F32A-CA07-0A4A-85D8-A62E97458882}">
      <dgm:prSet/>
      <dgm:spPr/>
      <dgm:t>
        <a:bodyPr/>
        <a:lstStyle/>
        <a:p>
          <a:pPr rtl="0"/>
          <a:r>
            <a:rPr lang="en-US" dirty="0">
              <a:latin typeface="Calibri"/>
              <a:ea typeface="Calibri"/>
              <a:cs typeface="Calibri"/>
            </a:rPr>
            <a:t>Students receive the blessings of an adopted 'grandparent,' the joy of service, and tuition assistance</a:t>
          </a:r>
        </a:p>
      </dgm:t>
    </dgm:pt>
    <dgm:pt modelId="{35DD2F6D-E473-3F49-849C-8E2E22D4D416}" type="parTrans" cxnId="{A91C7866-E87E-8C4A-B728-32863CAC214E}">
      <dgm:prSet/>
      <dgm:spPr/>
      <dgm:t>
        <a:bodyPr/>
        <a:lstStyle/>
        <a:p>
          <a:endParaRPr lang="en-US"/>
        </a:p>
      </dgm:t>
    </dgm:pt>
    <dgm:pt modelId="{95B68F9F-59AD-5248-90B3-6C8796B0BC64}" type="sibTrans" cxnId="{A91C7866-E87E-8C4A-B728-32863CAC214E}">
      <dgm:prSet/>
      <dgm:spPr/>
      <dgm:t>
        <a:bodyPr/>
        <a:lstStyle/>
        <a:p>
          <a:endParaRPr lang="en-US"/>
        </a:p>
      </dgm:t>
    </dgm:pt>
    <dgm:pt modelId="{EC6B7276-6DC0-134B-BCB4-EEEBF2117D83}" type="pres">
      <dgm:prSet presAssocID="{9CE81A92-2438-4C2A-BF35-C84297829D1B}" presName="diagram" presStyleCnt="0">
        <dgm:presLayoutVars>
          <dgm:dir/>
          <dgm:resizeHandles val="exact"/>
        </dgm:presLayoutVars>
      </dgm:prSet>
      <dgm:spPr/>
    </dgm:pt>
    <dgm:pt modelId="{A64A26D8-F6E8-B24E-A61E-EA55FAF982B1}" type="pres">
      <dgm:prSet presAssocID="{2FD98730-04DB-4166-AF3E-F5A15B3D611F}" presName="node" presStyleLbl="node1" presStyleIdx="0" presStyleCnt="6">
        <dgm:presLayoutVars>
          <dgm:bulletEnabled val="1"/>
        </dgm:presLayoutVars>
      </dgm:prSet>
      <dgm:spPr/>
    </dgm:pt>
    <dgm:pt modelId="{D6DE3E5B-0D74-4948-B662-A1E5512EBB67}" type="pres">
      <dgm:prSet presAssocID="{C559EC5A-186C-4759-962C-17C391C17A14}" presName="sibTrans" presStyleCnt="0"/>
      <dgm:spPr/>
    </dgm:pt>
    <dgm:pt modelId="{04957FD7-706F-0D4A-A06E-DAE403D15D09}" type="pres">
      <dgm:prSet presAssocID="{32396E28-141C-426A-8996-F21CAF7F8386}" presName="node" presStyleLbl="node1" presStyleIdx="1" presStyleCnt="6">
        <dgm:presLayoutVars>
          <dgm:bulletEnabled val="1"/>
        </dgm:presLayoutVars>
      </dgm:prSet>
      <dgm:spPr/>
    </dgm:pt>
    <dgm:pt modelId="{F5D2B3C8-26FB-6A4E-AEC6-E114F9E076B2}" type="pres">
      <dgm:prSet presAssocID="{CA21A829-8502-4F60-A5C8-049C2020414A}" presName="sibTrans" presStyleCnt="0"/>
      <dgm:spPr/>
    </dgm:pt>
    <dgm:pt modelId="{BEC523FE-6CD4-EF41-A0B7-97D4CDA974CA}" type="pres">
      <dgm:prSet presAssocID="{2002B6D6-6D92-465F-A36C-35BC44CF3D6F}" presName="node" presStyleLbl="node1" presStyleIdx="2" presStyleCnt="6">
        <dgm:presLayoutVars>
          <dgm:bulletEnabled val="1"/>
        </dgm:presLayoutVars>
      </dgm:prSet>
      <dgm:spPr/>
    </dgm:pt>
    <dgm:pt modelId="{5D76A984-5699-9B42-8565-DC564DD6AA86}" type="pres">
      <dgm:prSet presAssocID="{8A667509-A5A2-48A4-B92B-21022B73BEB3}" presName="sibTrans" presStyleCnt="0"/>
      <dgm:spPr/>
    </dgm:pt>
    <dgm:pt modelId="{5E4D9125-F603-1141-8746-7343C9A0D15F}" type="pres">
      <dgm:prSet presAssocID="{02C9273E-8A32-40C6-90B3-D788A39727AC}" presName="node" presStyleLbl="node1" presStyleIdx="3" presStyleCnt="6">
        <dgm:presLayoutVars>
          <dgm:bulletEnabled val="1"/>
        </dgm:presLayoutVars>
      </dgm:prSet>
      <dgm:spPr/>
    </dgm:pt>
    <dgm:pt modelId="{6BC6E858-D7CB-0F44-8F02-33B2334F1373}" type="pres">
      <dgm:prSet presAssocID="{680E757B-3F1B-456C-965D-825D1B9F31B8}" presName="sibTrans" presStyleCnt="0"/>
      <dgm:spPr/>
    </dgm:pt>
    <dgm:pt modelId="{AA3965EA-A7AE-B640-A76A-001278F7A453}" type="pres">
      <dgm:prSet presAssocID="{0724F32A-CA07-0A4A-85D8-A62E97458882}" presName="node" presStyleLbl="node1" presStyleIdx="4" presStyleCnt="6">
        <dgm:presLayoutVars>
          <dgm:bulletEnabled val="1"/>
        </dgm:presLayoutVars>
      </dgm:prSet>
      <dgm:spPr/>
    </dgm:pt>
    <dgm:pt modelId="{A254C1EB-7E9E-7549-A197-1170AA6217B2}" type="pres">
      <dgm:prSet presAssocID="{95B68F9F-59AD-5248-90B3-6C8796B0BC64}" presName="sibTrans" presStyleCnt="0"/>
      <dgm:spPr/>
    </dgm:pt>
    <dgm:pt modelId="{690BB91B-46B1-4B46-BE27-AC5CCE02DB4F}" type="pres">
      <dgm:prSet presAssocID="{D5208D56-3405-6E45-8E58-9EA761F43C6A}" presName="node" presStyleLbl="node1" presStyleIdx="5" presStyleCnt="6">
        <dgm:presLayoutVars>
          <dgm:bulletEnabled val="1"/>
        </dgm:presLayoutVars>
      </dgm:prSet>
      <dgm:spPr/>
    </dgm:pt>
  </dgm:ptLst>
  <dgm:cxnLst>
    <dgm:cxn modelId="{7D522806-97C8-004D-B469-D027E313CEF7}" type="presOf" srcId="{9CE81A92-2438-4C2A-BF35-C84297829D1B}" destId="{EC6B7276-6DC0-134B-BCB4-EEEBF2117D83}" srcOrd="0" destOrd="0" presId="urn:microsoft.com/office/officeart/2005/8/layout/default"/>
    <dgm:cxn modelId="{436A803E-CACE-CC4B-BC04-6F6990B35332}" type="presOf" srcId="{2FD98730-04DB-4166-AF3E-F5A15B3D611F}" destId="{A64A26D8-F6E8-B24E-A61E-EA55FAF982B1}" srcOrd="0" destOrd="0" presId="urn:microsoft.com/office/officeart/2005/8/layout/default"/>
    <dgm:cxn modelId="{6DDF143F-800E-4056-86DE-714C5CC026CF}" srcId="{9CE81A92-2438-4C2A-BF35-C84297829D1B}" destId="{2002B6D6-6D92-465F-A36C-35BC44CF3D6F}" srcOrd="2" destOrd="0" parTransId="{2FF47224-0BE8-401A-93B7-F90D7B797902}" sibTransId="{8A667509-A5A2-48A4-B92B-21022B73BEB3}"/>
    <dgm:cxn modelId="{3C08B64B-FF31-4339-A81B-F0CEB912BBC4}" srcId="{9CE81A92-2438-4C2A-BF35-C84297829D1B}" destId="{2FD98730-04DB-4166-AF3E-F5A15B3D611F}" srcOrd="0" destOrd="0" parTransId="{9035BAC5-2CFC-4E1C-8A45-CE24D657182B}" sibTransId="{C559EC5A-186C-4759-962C-17C391C17A14}"/>
    <dgm:cxn modelId="{08F40A61-C0E1-0243-B1D4-7517C15AFFA5}" type="presOf" srcId="{2002B6D6-6D92-465F-A36C-35BC44CF3D6F}" destId="{BEC523FE-6CD4-EF41-A0B7-97D4CDA974CA}" srcOrd="0" destOrd="0" presId="urn:microsoft.com/office/officeart/2005/8/layout/default"/>
    <dgm:cxn modelId="{A91C7866-E87E-8C4A-B728-32863CAC214E}" srcId="{9CE81A92-2438-4C2A-BF35-C84297829D1B}" destId="{0724F32A-CA07-0A4A-85D8-A62E97458882}" srcOrd="4" destOrd="0" parTransId="{35DD2F6D-E473-3F49-849C-8E2E22D4D416}" sibTransId="{95B68F9F-59AD-5248-90B3-6C8796B0BC64}"/>
    <dgm:cxn modelId="{07350A69-A815-C14A-B371-63A433E7465B}" type="presOf" srcId="{32396E28-141C-426A-8996-F21CAF7F8386}" destId="{04957FD7-706F-0D4A-A06E-DAE403D15D09}" srcOrd="0" destOrd="0" presId="urn:microsoft.com/office/officeart/2005/8/layout/default"/>
    <dgm:cxn modelId="{74041A78-7C44-8640-AFEC-F50160BA2B9E}" type="presOf" srcId="{D5208D56-3405-6E45-8E58-9EA761F43C6A}" destId="{690BB91B-46B1-4B46-BE27-AC5CCE02DB4F}" srcOrd="0" destOrd="0" presId="urn:microsoft.com/office/officeart/2005/8/layout/default"/>
    <dgm:cxn modelId="{5E934C95-647B-C545-9D95-042249E00315}" srcId="{9CE81A92-2438-4C2A-BF35-C84297829D1B}" destId="{D5208D56-3405-6E45-8E58-9EA761F43C6A}" srcOrd="5" destOrd="0" parTransId="{8C3A9C2F-3E82-F14D-9771-CEE774D17FE2}" sibTransId="{A130651D-FC86-0149-AC41-DE928E17A5AD}"/>
    <dgm:cxn modelId="{513A4DA3-F9CD-614C-B470-1EBE7C863954}" type="presOf" srcId="{02C9273E-8A32-40C6-90B3-D788A39727AC}" destId="{5E4D9125-F603-1141-8746-7343C9A0D15F}" srcOrd="0" destOrd="0" presId="urn:microsoft.com/office/officeart/2005/8/layout/default"/>
    <dgm:cxn modelId="{E4DB82A8-60EF-AE4E-8B0D-473B8B03ACD0}" type="presOf" srcId="{0724F32A-CA07-0A4A-85D8-A62E97458882}" destId="{AA3965EA-A7AE-B640-A76A-001278F7A453}" srcOrd="0" destOrd="0" presId="urn:microsoft.com/office/officeart/2005/8/layout/default"/>
    <dgm:cxn modelId="{2F27E2E0-F218-4543-AB67-092646E1D713}" srcId="{9CE81A92-2438-4C2A-BF35-C84297829D1B}" destId="{32396E28-141C-426A-8996-F21CAF7F8386}" srcOrd="1" destOrd="0" parTransId="{69A369D7-6E8C-40F1-AC6E-A639E33A9CCB}" sibTransId="{CA21A829-8502-4F60-A5C8-049C2020414A}"/>
    <dgm:cxn modelId="{1D79BEFC-BF7A-4EC3-A12E-6CDE3B9255ED}" srcId="{9CE81A92-2438-4C2A-BF35-C84297829D1B}" destId="{02C9273E-8A32-40C6-90B3-D788A39727AC}" srcOrd="3" destOrd="0" parTransId="{F38DF522-7898-4041-A5A7-AB24BC29B7B8}" sibTransId="{680E757B-3F1B-456C-965D-825D1B9F31B8}"/>
    <dgm:cxn modelId="{DC7E5015-2E9F-F848-AF33-6478E90BEE1E}" type="presParOf" srcId="{EC6B7276-6DC0-134B-BCB4-EEEBF2117D83}" destId="{A64A26D8-F6E8-B24E-A61E-EA55FAF982B1}" srcOrd="0" destOrd="0" presId="urn:microsoft.com/office/officeart/2005/8/layout/default"/>
    <dgm:cxn modelId="{F0C71F57-C6F1-3C4B-95B0-633AC808AABB}" type="presParOf" srcId="{EC6B7276-6DC0-134B-BCB4-EEEBF2117D83}" destId="{D6DE3E5B-0D74-4948-B662-A1E5512EBB67}" srcOrd="1" destOrd="0" presId="urn:microsoft.com/office/officeart/2005/8/layout/default"/>
    <dgm:cxn modelId="{D405CF3C-E9B2-E548-AC9D-266426BB3AC2}" type="presParOf" srcId="{EC6B7276-6DC0-134B-BCB4-EEEBF2117D83}" destId="{04957FD7-706F-0D4A-A06E-DAE403D15D09}" srcOrd="2" destOrd="0" presId="urn:microsoft.com/office/officeart/2005/8/layout/default"/>
    <dgm:cxn modelId="{960F9CED-CDEE-0345-8902-793A57513931}" type="presParOf" srcId="{EC6B7276-6DC0-134B-BCB4-EEEBF2117D83}" destId="{F5D2B3C8-26FB-6A4E-AEC6-E114F9E076B2}" srcOrd="3" destOrd="0" presId="urn:microsoft.com/office/officeart/2005/8/layout/default"/>
    <dgm:cxn modelId="{0A1A0853-1EDA-EF44-92AB-F7F511CBAE86}" type="presParOf" srcId="{EC6B7276-6DC0-134B-BCB4-EEEBF2117D83}" destId="{BEC523FE-6CD4-EF41-A0B7-97D4CDA974CA}" srcOrd="4" destOrd="0" presId="urn:microsoft.com/office/officeart/2005/8/layout/default"/>
    <dgm:cxn modelId="{E3C923C2-FF45-7448-8E68-9E9E7A350D27}" type="presParOf" srcId="{EC6B7276-6DC0-134B-BCB4-EEEBF2117D83}" destId="{5D76A984-5699-9B42-8565-DC564DD6AA86}" srcOrd="5" destOrd="0" presId="urn:microsoft.com/office/officeart/2005/8/layout/default"/>
    <dgm:cxn modelId="{2C0BDD2E-4A7F-D04B-8A44-233F588493B0}" type="presParOf" srcId="{EC6B7276-6DC0-134B-BCB4-EEEBF2117D83}" destId="{5E4D9125-F603-1141-8746-7343C9A0D15F}" srcOrd="6" destOrd="0" presId="urn:microsoft.com/office/officeart/2005/8/layout/default"/>
    <dgm:cxn modelId="{FBF2E7C1-1487-9C4A-8E6E-3CE52EF40166}" type="presParOf" srcId="{EC6B7276-6DC0-134B-BCB4-EEEBF2117D83}" destId="{6BC6E858-D7CB-0F44-8F02-33B2334F1373}" srcOrd="7" destOrd="0" presId="urn:microsoft.com/office/officeart/2005/8/layout/default"/>
    <dgm:cxn modelId="{57720920-274F-EC4C-AC77-04396C46F7CC}" type="presParOf" srcId="{EC6B7276-6DC0-134B-BCB4-EEEBF2117D83}" destId="{AA3965EA-A7AE-B640-A76A-001278F7A453}" srcOrd="8" destOrd="0" presId="urn:microsoft.com/office/officeart/2005/8/layout/default"/>
    <dgm:cxn modelId="{8EEBFA14-9BA3-E349-B859-519B0164EEF5}" type="presParOf" srcId="{EC6B7276-6DC0-134B-BCB4-EEEBF2117D83}" destId="{A254C1EB-7E9E-7549-A197-1170AA6217B2}" srcOrd="9" destOrd="0" presId="urn:microsoft.com/office/officeart/2005/8/layout/default"/>
    <dgm:cxn modelId="{46FC0B73-ED8E-BA41-9479-BA131C484B18}" type="presParOf" srcId="{EC6B7276-6DC0-134B-BCB4-EEEBF2117D83}" destId="{690BB91B-46B1-4B46-BE27-AC5CCE02DB4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0A92E-2AC1-4896-A290-3F6F0FF26C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631039-F802-4718-B9A7-4EFDD347BF92}">
      <dgm:prSet/>
      <dgm:spPr/>
      <dgm:t>
        <a:bodyPr/>
        <a:lstStyle/>
        <a:p>
          <a:r>
            <a:rPr lang="en-US" dirty="0"/>
            <a:t>Entry + Exit for students and mentors</a:t>
          </a:r>
        </a:p>
      </dgm:t>
    </dgm:pt>
    <dgm:pt modelId="{AB7A6370-FDB3-4FA3-BB81-CDA798D0217D}" type="parTrans" cxnId="{BF7B4254-0AE9-45E3-B695-843DB692A76C}">
      <dgm:prSet/>
      <dgm:spPr/>
      <dgm:t>
        <a:bodyPr/>
        <a:lstStyle/>
        <a:p>
          <a:endParaRPr lang="en-US"/>
        </a:p>
      </dgm:t>
    </dgm:pt>
    <dgm:pt modelId="{12BD51DF-0DD1-4B1F-AE65-D4FED888EFFB}" type="sibTrans" cxnId="{BF7B4254-0AE9-45E3-B695-843DB692A76C}">
      <dgm:prSet/>
      <dgm:spPr/>
      <dgm:t>
        <a:bodyPr/>
        <a:lstStyle/>
        <a:p>
          <a:endParaRPr lang="en-US"/>
        </a:p>
      </dgm:t>
    </dgm:pt>
    <dgm:pt modelId="{927DA4D9-C17A-4BC1-93C5-E61590DFDFAE}">
      <dgm:prSet/>
      <dgm:spPr/>
      <dgm:t>
        <a:bodyPr/>
        <a:lstStyle/>
        <a:p>
          <a:r>
            <a:rPr lang="en-US" dirty="0"/>
            <a:t>Students submit inside their PFE accounts</a:t>
          </a:r>
        </a:p>
      </dgm:t>
    </dgm:pt>
    <dgm:pt modelId="{72106CBA-FB87-4225-B512-E484A3A5E9AA}" type="parTrans" cxnId="{AFE90278-A02B-4322-8AA5-E2BD70D3771D}">
      <dgm:prSet/>
      <dgm:spPr/>
      <dgm:t>
        <a:bodyPr/>
        <a:lstStyle/>
        <a:p>
          <a:endParaRPr lang="en-US"/>
        </a:p>
      </dgm:t>
    </dgm:pt>
    <dgm:pt modelId="{F4660903-1E27-4753-8E78-7A9F365D8A60}" type="sibTrans" cxnId="{AFE90278-A02B-4322-8AA5-E2BD70D3771D}">
      <dgm:prSet/>
      <dgm:spPr/>
      <dgm:t>
        <a:bodyPr/>
        <a:lstStyle/>
        <a:p>
          <a:endParaRPr lang="en-US"/>
        </a:p>
      </dgm:t>
    </dgm:pt>
    <dgm:pt modelId="{168FDBB5-3C69-4CAD-8A11-E5C55401929C}">
      <dgm:prSet/>
      <dgm:spPr/>
      <dgm:t>
        <a:bodyPr/>
        <a:lstStyle/>
        <a:p>
          <a:r>
            <a:rPr lang="en-US" dirty="0"/>
            <a:t>Mentors are emailed a welcome letter and their survey link </a:t>
          </a:r>
          <a:r>
            <a:rPr lang="en-US" i="1" dirty="0"/>
            <a:t>(you may have to follow up with a few if they don’t have email or internet access)</a:t>
          </a:r>
        </a:p>
      </dgm:t>
    </dgm:pt>
    <dgm:pt modelId="{134259FF-188F-4C7B-8E0E-E606B44BF8FD}" type="parTrans" cxnId="{FA863555-3C58-439F-BC05-29878E5BE95A}">
      <dgm:prSet/>
      <dgm:spPr/>
      <dgm:t>
        <a:bodyPr/>
        <a:lstStyle/>
        <a:p>
          <a:endParaRPr lang="en-US"/>
        </a:p>
      </dgm:t>
    </dgm:pt>
    <dgm:pt modelId="{A136749C-65E3-40C0-8CB1-0329CABE348A}" type="sibTrans" cxnId="{FA863555-3C58-439F-BC05-29878E5BE95A}">
      <dgm:prSet/>
      <dgm:spPr/>
      <dgm:t>
        <a:bodyPr/>
        <a:lstStyle/>
        <a:p>
          <a:endParaRPr lang="en-US"/>
        </a:p>
      </dgm:t>
    </dgm:pt>
    <dgm:pt modelId="{F3DD2ACD-526A-C14A-B079-0B256279FFFC}" type="pres">
      <dgm:prSet presAssocID="{60B0A92E-2AC1-4896-A290-3F6F0FF26CE4}" presName="linear" presStyleCnt="0">
        <dgm:presLayoutVars>
          <dgm:animLvl val="lvl"/>
          <dgm:resizeHandles val="exact"/>
        </dgm:presLayoutVars>
      </dgm:prSet>
      <dgm:spPr/>
    </dgm:pt>
    <dgm:pt modelId="{BAD11B4C-9CAB-5B45-A6B3-9EAB5D950A13}" type="pres">
      <dgm:prSet presAssocID="{CA631039-F802-4718-B9A7-4EFDD347BF92}" presName="parentText" presStyleLbl="node1" presStyleIdx="0" presStyleCnt="3">
        <dgm:presLayoutVars>
          <dgm:chMax val="0"/>
          <dgm:bulletEnabled val="1"/>
        </dgm:presLayoutVars>
      </dgm:prSet>
      <dgm:spPr/>
    </dgm:pt>
    <dgm:pt modelId="{429F6CCE-0306-E04D-843A-F9C25DA2651E}" type="pres">
      <dgm:prSet presAssocID="{12BD51DF-0DD1-4B1F-AE65-D4FED888EFFB}" presName="spacer" presStyleCnt="0"/>
      <dgm:spPr/>
    </dgm:pt>
    <dgm:pt modelId="{F49513B4-BD5B-2A4D-A5E4-C286B361458A}" type="pres">
      <dgm:prSet presAssocID="{927DA4D9-C17A-4BC1-93C5-E61590DFDFAE}" presName="parentText" presStyleLbl="node1" presStyleIdx="1" presStyleCnt="3">
        <dgm:presLayoutVars>
          <dgm:chMax val="0"/>
          <dgm:bulletEnabled val="1"/>
        </dgm:presLayoutVars>
      </dgm:prSet>
      <dgm:spPr/>
    </dgm:pt>
    <dgm:pt modelId="{EE7A40D1-298D-D74A-9F0F-9D4A4D040CE1}" type="pres">
      <dgm:prSet presAssocID="{F4660903-1E27-4753-8E78-7A9F365D8A60}" presName="spacer" presStyleCnt="0"/>
      <dgm:spPr/>
    </dgm:pt>
    <dgm:pt modelId="{E8CE745A-0434-D04D-A389-3B9A78307BCD}" type="pres">
      <dgm:prSet presAssocID="{168FDBB5-3C69-4CAD-8A11-E5C55401929C}" presName="parentText" presStyleLbl="node1" presStyleIdx="2" presStyleCnt="3">
        <dgm:presLayoutVars>
          <dgm:chMax val="0"/>
          <dgm:bulletEnabled val="1"/>
        </dgm:presLayoutVars>
      </dgm:prSet>
      <dgm:spPr/>
    </dgm:pt>
  </dgm:ptLst>
  <dgm:cxnLst>
    <dgm:cxn modelId="{22725E39-9DE4-4A46-BA53-4E7427421358}" type="presOf" srcId="{60B0A92E-2AC1-4896-A290-3F6F0FF26CE4}" destId="{F3DD2ACD-526A-C14A-B079-0B256279FFFC}" srcOrd="0" destOrd="0" presId="urn:microsoft.com/office/officeart/2005/8/layout/vList2"/>
    <dgm:cxn modelId="{BF7B4254-0AE9-45E3-B695-843DB692A76C}" srcId="{60B0A92E-2AC1-4896-A290-3F6F0FF26CE4}" destId="{CA631039-F802-4718-B9A7-4EFDD347BF92}" srcOrd="0" destOrd="0" parTransId="{AB7A6370-FDB3-4FA3-BB81-CDA798D0217D}" sibTransId="{12BD51DF-0DD1-4B1F-AE65-D4FED888EFFB}"/>
    <dgm:cxn modelId="{FA863555-3C58-439F-BC05-29878E5BE95A}" srcId="{60B0A92E-2AC1-4896-A290-3F6F0FF26CE4}" destId="{168FDBB5-3C69-4CAD-8A11-E5C55401929C}" srcOrd="2" destOrd="0" parTransId="{134259FF-188F-4C7B-8E0E-E606B44BF8FD}" sibTransId="{A136749C-65E3-40C0-8CB1-0329CABE348A}"/>
    <dgm:cxn modelId="{AFE90278-A02B-4322-8AA5-E2BD70D3771D}" srcId="{60B0A92E-2AC1-4896-A290-3F6F0FF26CE4}" destId="{927DA4D9-C17A-4BC1-93C5-E61590DFDFAE}" srcOrd="1" destOrd="0" parTransId="{72106CBA-FB87-4225-B512-E484A3A5E9AA}" sibTransId="{F4660903-1E27-4753-8E78-7A9F365D8A60}"/>
    <dgm:cxn modelId="{1BFA5383-A890-0946-A78E-468B5FE561E7}" type="presOf" srcId="{927DA4D9-C17A-4BC1-93C5-E61590DFDFAE}" destId="{F49513B4-BD5B-2A4D-A5E4-C286B361458A}" srcOrd="0" destOrd="0" presId="urn:microsoft.com/office/officeart/2005/8/layout/vList2"/>
    <dgm:cxn modelId="{E3BFBBED-5133-8744-B38D-98BBDB50E944}" type="presOf" srcId="{168FDBB5-3C69-4CAD-8A11-E5C55401929C}" destId="{E8CE745A-0434-D04D-A389-3B9A78307BCD}" srcOrd="0" destOrd="0" presId="urn:microsoft.com/office/officeart/2005/8/layout/vList2"/>
    <dgm:cxn modelId="{DCA49FF1-DE8C-4445-BDC7-7D091B8E0031}" type="presOf" srcId="{CA631039-F802-4718-B9A7-4EFDD347BF92}" destId="{BAD11B4C-9CAB-5B45-A6B3-9EAB5D950A13}" srcOrd="0" destOrd="0" presId="urn:microsoft.com/office/officeart/2005/8/layout/vList2"/>
    <dgm:cxn modelId="{FD39892A-EF52-4646-8674-1A9FE91DFE52}" type="presParOf" srcId="{F3DD2ACD-526A-C14A-B079-0B256279FFFC}" destId="{BAD11B4C-9CAB-5B45-A6B3-9EAB5D950A13}" srcOrd="0" destOrd="0" presId="urn:microsoft.com/office/officeart/2005/8/layout/vList2"/>
    <dgm:cxn modelId="{45ED7EAD-46DC-ED4E-A1AA-30DA0FB26DCB}" type="presParOf" srcId="{F3DD2ACD-526A-C14A-B079-0B256279FFFC}" destId="{429F6CCE-0306-E04D-843A-F9C25DA2651E}" srcOrd="1" destOrd="0" presId="urn:microsoft.com/office/officeart/2005/8/layout/vList2"/>
    <dgm:cxn modelId="{50E8C72C-C736-5041-A51B-E12F11D665A2}" type="presParOf" srcId="{F3DD2ACD-526A-C14A-B079-0B256279FFFC}" destId="{F49513B4-BD5B-2A4D-A5E4-C286B361458A}" srcOrd="2" destOrd="0" presId="urn:microsoft.com/office/officeart/2005/8/layout/vList2"/>
    <dgm:cxn modelId="{ED22ADEA-F130-D846-A7CE-C361D66D386F}" type="presParOf" srcId="{F3DD2ACD-526A-C14A-B079-0B256279FFFC}" destId="{EE7A40D1-298D-D74A-9F0F-9D4A4D040CE1}" srcOrd="3" destOrd="0" presId="urn:microsoft.com/office/officeart/2005/8/layout/vList2"/>
    <dgm:cxn modelId="{14895CE8-858F-4641-B76A-3EB9DF7B06E4}" type="presParOf" srcId="{F3DD2ACD-526A-C14A-B079-0B256279FFFC}" destId="{E8CE745A-0434-D04D-A389-3B9A78307BC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A26D8-F6E8-B24E-A61E-EA55FAF982B1}">
      <dsp:nvSpPr>
        <dsp:cNvPr id="0" name=""/>
        <dsp:cNvSpPr/>
      </dsp:nvSpPr>
      <dsp:spPr>
        <a:xfrm>
          <a:off x="0" y="112020"/>
          <a:ext cx="3169979" cy="190198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a:ea typeface="Calibri"/>
              <a:cs typeface="Calibri"/>
            </a:rPr>
            <a:t>School applies annually</a:t>
          </a:r>
        </a:p>
      </dsp:txBody>
      <dsp:txXfrm>
        <a:off x="0" y="112020"/>
        <a:ext cx="3169979" cy="1901987"/>
      </dsp:txXfrm>
    </dsp:sp>
    <dsp:sp modelId="{04957FD7-706F-0D4A-A06E-DAE403D15D09}">
      <dsp:nvSpPr>
        <dsp:cNvPr id="0" name=""/>
        <dsp:cNvSpPr/>
      </dsp:nvSpPr>
      <dsp:spPr>
        <a:xfrm>
          <a:off x="3486977" y="112020"/>
          <a:ext cx="3169979" cy="190198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a:ea typeface="Calibri"/>
              <a:cs typeface="Calibri"/>
            </a:rPr>
            <a:t>Selection of PFE participants</a:t>
          </a:r>
        </a:p>
        <a:p>
          <a:pPr marL="0" lvl="0" indent="0" algn="ctr" defTabSz="1066800">
            <a:lnSpc>
              <a:spcPct val="90000"/>
            </a:lnSpc>
            <a:spcBef>
              <a:spcPct val="0"/>
            </a:spcBef>
            <a:spcAft>
              <a:spcPct val="35000"/>
            </a:spcAft>
            <a:buNone/>
          </a:pPr>
          <a:r>
            <a:rPr lang="en-US" sz="2400" i="1" kern="1200" dirty="0">
              <a:latin typeface="Calibri"/>
              <a:ea typeface="Calibri"/>
              <a:cs typeface="Calibri"/>
            </a:rPr>
            <a:t>(spots based on enrollment)</a:t>
          </a:r>
          <a:endParaRPr lang="en-US" sz="2400" i="1" kern="1200" dirty="0"/>
        </a:p>
      </dsp:txBody>
      <dsp:txXfrm>
        <a:off x="3486977" y="112020"/>
        <a:ext cx="3169979" cy="1901987"/>
      </dsp:txXfrm>
    </dsp:sp>
    <dsp:sp modelId="{BEC523FE-6CD4-EF41-A0B7-97D4CDA974CA}">
      <dsp:nvSpPr>
        <dsp:cNvPr id="0" name=""/>
        <dsp:cNvSpPr/>
      </dsp:nvSpPr>
      <dsp:spPr>
        <a:xfrm>
          <a:off x="6973954" y="112020"/>
          <a:ext cx="3169979" cy="190198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Participants are matched with an older adult mentor in community</a:t>
          </a:r>
        </a:p>
      </dsp:txBody>
      <dsp:txXfrm>
        <a:off x="6973954" y="112020"/>
        <a:ext cx="3169979" cy="1901987"/>
      </dsp:txXfrm>
    </dsp:sp>
    <dsp:sp modelId="{5E4D9125-F603-1141-8746-7343C9A0D15F}">
      <dsp:nvSpPr>
        <dsp:cNvPr id="0" name=""/>
        <dsp:cNvSpPr/>
      </dsp:nvSpPr>
      <dsp:spPr>
        <a:xfrm>
          <a:off x="0" y="2331005"/>
          <a:ext cx="3169979" cy="190198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Students visit mentors for 1 hour per week + submit a 'reflection' after each visit</a:t>
          </a:r>
        </a:p>
      </dsp:txBody>
      <dsp:txXfrm>
        <a:off x="0" y="2331005"/>
        <a:ext cx="3169979" cy="1901987"/>
      </dsp:txXfrm>
    </dsp:sp>
    <dsp:sp modelId="{AA3965EA-A7AE-B640-A76A-001278F7A453}">
      <dsp:nvSpPr>
        <dsp:cNvPr id="0" name=""/>
        <dsp:cNvSpPr/>
      </dsp:nvSpPr>
      <dsp:spPr>
        <a:xfrm>
          <a:off x="3486977" y="2331005"/>
          <a:ext cx="3169979" cy="190198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Students receive the blessings of an adopted 'grandparent,' the joy of service, and tuition assistance</a:t>
          </a:r>
        </a:p>
      </dsp:txBody>
      <dsp:txXfrm>
        <a:off x="3486977" y="2331005"/>
        <a:ext cx="3169979" cy="1901987"/>
      </dsp:txXfrm>
    </dsp:sp>
    <dsp:sp modelId="{690BB91B-46B1-4B46-BE27-AC5CCE02DB4F}">
      <dsp:nvSpPr>
        <dsp:cNvPr id="0" name=""/>
        <dsp:cNvSpPr/>
      </dsp:nvSpPr>
      <dsp:spPr>
        <a:xfrm>
          <a:off x="6973954" y="2331005"/>
          <a:ext cx="3169979" cy="190198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Mentor receives blessings of an adopted ‘grandchild,’ company, and help around the home</a:t>
          </a:r>
        </a:p>
      </dsp:txBody>
      <dsp:txXfrm>
        <a:off x="6973954" y="2331005"/>
        <a:ext cx="3169979" cy="1901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11B4C-9CAB-5B45-A6B3-9EAB5D950A13}">
      <dsp:nvSpPr>
        <dsp:cNvPr id="0" name=""/>
        <dsp:cNvSpPr/>
      </dsp:nvSpPr>
      <dsp:spPr>
        <a:xfrm>
          <a:off x="0" y="52822"/>
          <a:ext cx="6224145" cy="166834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Entry + Exit for students and mentors</a:t>
          </a:r>
        </a:p>
      </dsp:txBody>
      <dsp:txXfrm>
        <a:off x="81442" y="134264"/>
        <a:ext cx="6061261" cy="1505462"/>
      </dsp:txXfrm>
    </dsp:sp>
    <dsp:sp modelId="{F49513B4-BD5B-2A4D-A5E4-C286B361458A}">
      <dsp:nvSpPr>
        <dsp:cNvPr id="0" name=""/>
        <dsp:cNvSpPr/>
      </dsp:nvSpPr>
      <dsp:spPr>
        <a:xfrm>
          <a:off x="0" y="1796049"/>
          <a:ext cx="6224145" cy="1668346"/>
        </a:xfrm>
        <a:prstGeom prst="roundRect">
          <a:avLst/>
        </a:prstGeom>
        <a:solidFill>
          <a:schemeClr val="accent2">
            <a:hueOff val="-1284095"/>
            <a:satOff val="14753"/>
            <a:lumOff val="4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Students submit inside their PFE accounts</a:t>
          </a:r>
        </a:p>
      </dsp:txBody>
      <dsp:txXfrm>
        <a:off x="81442" y="1877491"/>
        <a:ext cx="6061261" cy="1505462"/>
      </dsp:txXfrm>
    </dsp:sp>
    <dsp:sp modelId="{E8CE745A-0434-D04D-A389-3B9A78307BCD}">
      <dsp:nvSpPr>
        <dsp:cNvPr id="0" name=""/>
        <dsp:cNvSpPr/>
      </dsp:nvSpPr>
      <dsp:spPr>
        <a:xfrm>
          <a:off x="0" y="3539275"/>
          <a:ext cx="6224145" cy="1668346"/>
        </a:xfrm>
        <a:prstGeom prst="roundRect">
          <a:avLst/>
        </a:prstGeom>
        <a:solidFill>
          <a:schemeClr val="accent2">
            <a:hueOff val="-2568191"/>
            <a:satOff val="29507"/>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Mentors are emailed a welcome letter and their survey link </a:t>
          </a:r>
          <a:r>
            <a:rPr lang="en-US" sz="2600" i="1" kern="1200" dirty="0"/>
            <a:t>(you may have to follow up with a few if they don’t have email or internet access)</a:t>
          </a:r>
        </a:p>
      </dsp:txBody>
      <dsp:txXfrm>
        <a:off x="81442" y="3620717"/>
        <a:ext cx="6061261" cy="15054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90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558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26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562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527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8/28/24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182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8/28/24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010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8/28/24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550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8/28/24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823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8/28/24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763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2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8/28/24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93983"/>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ffcfoundation.org/pfe/resourc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2XWSapjMqO8?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ffcfoundation.org/pfe/resour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500E-FEBF-5FC4-96FC-3E234E9CFB20}"/>
              </a:ext>
            </a:extLst>
          </p:cNvPr>
          <p:cNvSpPr>
            <a:spLocks noGrp="1"/>
          </p:cNvSpPr>
          <p:nvPr>
            <p:ph type="ctrTitle"/>
          </p:nvPr>
        </p:nvSpPr>
        <p:spPr/>
        <p:txBody>
          <a:bodyPr/>
          <a:lstStyle/>
          <a:p>
            <a:r>
              <a:rPr lang="en-US" dirty="0"/>
              <a:t> PFE Team Orientation (k-8)</a:t>
            </a:r>
          </a:p>
        </p:txBody>
      </p:sp>
      <p:pic>
        <p:nvPicPr>
          <p:cNvPr id="6" name="Picture 5">
            <a:extLst>
              <a:ext uri="{FF2B5EF4-FFF2-40B4-BE49-F238E27FC236}">
                <a16:creationId xmlns:a16="http://schemas.microsoft.com/office/drawing/2014/main" id="{35CE97C2-8E9E-83D5-7194-47F83F1CF0A4}"/>
              </a:ext>
            </a:extLst>
          </p:cNvPr>
          <p:cNvPicPr>
            <a:picLocks noChangeAspect="1"/>
          </p:cNvPicPr>
          <p:nvPr/>
        </p:nvPicPr>
        <p:blipFill>
          <a:blip r:embed="rId2"/>
          <a:stretch>
            <a:fillRect/>
          </a:stretch>
        </p:blipFill>
        <p:spPr>
          <a:xfrm>
            <a:off x="8696325" y="4552950"/>
            <a:ext cx="2305050" cy="2305050"/>
          </a:xfrm>
          <a:prstGeom prst="rect">
            <a:avLst/>
          </a:prstGeom>
        </p:spPr>
      </p:pic>
    </p:spTree>
    <p:extLst>
      <p:ext uri="{BB962C8B-B14F-4D97-AF65-F5344CB8AC3E}">
        <p14:creationId xmlns:p14="http://schemas.microsoft.com/office/powerpoint/2010/main" val="163213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4DC0172F-BC7D-207B-6353-5E44CBD21597}"/>
              </a:ext>
            </a:extLst>
          </p:cNvPr>
          <p:cNvPicPr>
            <a:picLocks noChangeAspect="1"/>
          </p:cNvPicPr>
          <p:nvPr/>
        </p:nvPicPr>
        <p:blipFill rotWithShape="1">
          <a:blip r:embed="rId2">
            <a:duotone>
              <a:prstClr val="black"/>
              <a:schemeClr val="tx2">
                <a:tint val="45000"/>
                <a:satMod val="400000"/>
              </a:schemeClr>
            </a:duotone>
            <a:alphaModFix amt="25000"/>
          </a:blip>
          <a:srcRect b="15730"/>
          <a:stretch/>
        </p:blipFill>
        <p:spPr>
          <a:xfrm>
            <a:off x="0" y="342910"/>
            <a:ext cx="12191980" cy="6857990"/>
          </a:xfrm>
          <a:prstGeom prst="rect">
            <a:avLst/>
          </a:prstGeom>
        </p:spPr>
      </p:pic>
      <p:sp>
        <p:nvSpPr>
          <p:cNvPr id="2" name="Title 1">
            <a:extLst>
              <a:ext uri="{FF2B5EF4-FFF2-40B4-BE49-F238E27FC236}">
                <a16:creationId xmlns:a16="http://schemas.microsoft.com/office/drawing/2014/main" id="{C60F13F1-6E92-0B72-2142-4CCFD41F58A2}"/>
              </a:ext>
            </a:extLst>
          </p:cNvPr>
          <p:cNvSpPr>
            <a:spLocks noGrp="1"/>
          </p:cNvSpPr>
          <p:nvPr>
            <p:ph type="title"/>
          </p:nvPr>
        </p:nvSpPr>
        <p:spPr>
          <a:xfrm>
            <a:off x="1024128" y="585216"/>
            <a:ext cx="9720072" cy="1499616"/>
          </a:xfrm>
        </p:spPr>
        <p:txBody>
          <a:bodyPr>
            <a:normAutofit/>
          </a:bodyPr>
          <a:lstStyle/>
          <a:p>
            <a:r>
              <a:rPr lang="en-US" dirty="0">
                <a:solidFill>
                  <a:schemeClr val="tx1"/>
                </a:solidFill>
              </a:rPr>
              <a:t>Mentor support</a:t>
            </a:r>
          </a:p>
        </p:txBody>
      </p:sp>
      <p:cxnSp>
        <p:nvCxnSpPr>
          <p:cNvPr id="9" name="Straight Connector 8">
            <a:extLst>
              <a:ext uri="{FF2B5EF4-FFF2-40B4-BE49-F238E27FC236}">
                <a16:creationId xmlns:a16="http://schemas.microsoft.com/office/drawing/2014/main" id="{640A451F-69D2-4DD6-9B47-EA388236A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6EA766-2116-A842-5555-FDC855170BCD}"/>
              </a:ext>
            </a:extLst>
          </p:cNvPr>
          <p:cNvSpPr>
            <a:spLocks noGrp="1"/>
          </p:cNvSpPr>
          <p:nvPr>
            <p:ph idx="1"/>
          </p:nvPr>
        </p:nvSpPr>
        <p:spPr>
          <a:xfrm>
            <a:off x="1024128" y="1859797"/>
            <a:ext cx="10143744" cy="4449563"/>
          </a:xfrm>
        </p:spPr>
        <p:txBody>
          <a:bodyPr vert="horz" lIns="45720" tIns="45720" rIns="45720" bIns="45720" rtlCol="0" anchor="t">
            <a:normAutofit lnSpcReduction="10000"/>
          </a:bodyPr>
          <a:lstStyle/>
          <a:p>
            <a:pPr marL="0" indent="0">
              <a:buNone/>
            </a:pPr>
            <a:r>
              <a:rPr lang="en-US" sz="2400" dirty="0"/>
              <a:t>Beginning of the year – </a:t>
            </a:r>
          </a:p>
          <a:p>
            <a:pPr marL="0" indent="0">
              <a:buNone/>
            </a:pPr>
            <a:r>
              <a:rPr lang="en-US" sz="2400" dirty="0"/>
              <a:t>You are required to meet with each mentor at the beginning of the year to provide the </a:t>
            </a:r>
            <a:r>
              <a:rPr lang="en-US" sz="2400" dirty="0">
                <a:hlinkClick r:id="rId3"/>
              </a:rPr>
              <a:t>mentor packet</a:t>
            </a:r>
            <a:r>
              <a:rPr lang="en-US" sz="2400" dirty="0"/>
              <a:t> and ensure they understand the intention of the program.</a:t>
            </a:r>
          </a:p>
          <a:p>
            <a:pPr marL="0" indent="0">
              <a:buNone/>
            </a:pPr>
            <a:endParaRPr lang="en-US" sz="2400" dirty="0"/>
          </a:p>
          <a:p>
            <a:pPr marL="0" indent="0">
              <a:buNone/>
            </a:pPr>
            <a:r>
              <a:rPr lang="en-US" sz="2400" dirty="0"/>
              <a:t>Monthly – </a:t>
            </a:r>
          </a:p>
          <a:p>
            <a:pPr marL="0" indent="0">
              <a:buNone/>
            </a:pPr>
            <a:r>
              <a:rPr lang="en-US" sz="2400" dirty="0"/>
              <a:t>You will need to check in with them and fill in the mentor check-in form (on the reflection website) confirming your communication. You should be asking them questions such as:</a:t>
            </a:r>
          </a:p>
          <a:p>
            <a:pPr>
              <a:buFont typeface="Arial" panose="020B0604020202020204" pitchFamily="34" charset="0"/>
              <a:buChar char="•"/>
            </a:pPr>
            <a:r>
              <a:rPr lang="en-US" sz="2400" dirty="0"/>
              <a:t>How are visits going?</a:t>
            </a:r>
          </a:p>
          <a:p>
            <a:pPr>
              <a:buFont typeface="Arial" panose="020B0604020202020204" pitchFamily="34" charset="0"/>
              <a:buChar char="•"/>
            </a:pPr>
            <a:r>
              <a:rPr lang="en-US" sz="2400" dirty="0"/>
              <a:t>Do they need any support or extra resources from you?</a:t>
            </a:r>
          </a:p>
        </p:txBody>
      </p:sp>
    </p:spTree>
    <p:extLst>
      <p:ext uri="{BB962C8B-B14F-4D97-AF65-F5344CB8AC3E}">
        <p14:creationId xmlns:p14="http://schemas.microsoft.com/office/powerpoint/2010/main" val="18508028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4B73-512B-66AB-8D25-8F4CF83C7882}"/>
              </a:ext>
            </a:extLst>
          </p:cNvPr>
          <p:cNvSpPr>
            <a:spLocks noGrp="1"/>
          </p:cNvSpPr>
          <p:nvPr>
            <p:ph type="title"/>
          </p:nvPr>
        </p:nvSpPr>
        <p:spPr>
          <a:xfrm>
            <a:off x="1024128" y="699516"/>
            <a:ext cx="9720072" cy="1243584"/>
          </a:xfrm>
        </p:spPr>
        <p:txBody>
          <a:bodyPr/>
          <a:lstStyle/>
          <a:p>
            <a:r>
              <a:rPr lang="en-US" dirty="0"/>
              <a:t>PFE Visits</a:t>
            </a:r>
          </a:p>
        </p:txBody>
      </p:sp>
      <p:sp>
        <p:nvSpPr>
          <p:cNvPr id="3" name="Content Placeholder 2">
            <a:extLst>
              <a:ext uri="{FF2B5EF4-FFF2-40B4-BE49-F238E27FC236}">
                <a16:creationId xmlns:a16="http://schemas.microsoft.com/office/drawing/2014/main" id="{825225BB-8888-9F04-609B-AAABBF383E35}"/>
              </a:ext>
            </a:extLst>
          </p:cNvPr>
          <p:cNvSpPr>
            <a:spLocks noGrp="1"/>
          </p:cNvSpPr>
          <p:nvPr>
            <p:ph idx="1"/>
          </p:nvPr>
        </p:nvSpPr>
        <p:spPr>
          <a:xfrm>
            <a:off x="1024128" y="1828800"/>
            <a:ext cx="10342551" cy="4821382"/>
          </a:xfrm>
        </p:spPr>
        <p:txBody>
          <a:bodyPr vert="horz" lIns="45720" tIns="45720" rIns="45720" bIns="45720" rtlCol="0" anchor="t">
            <a:noAutofit/>
          </a:bodyPr>
          <a:lstStyle/>
          <a:p>
            <a:pPr marL="0" indent="0">
              <a:lnSpc>
                <a:spcPct val="100000"/>
              </a:lnSpc>
              <a:spcBef>
                <a:spcPts val="600"/>
              </a:spcBef>
              <a:buNone/>
            </a:pPr>
            <a:r>
              <a:rPr lang="en-US" sz="2000" dirty="0"/>
              <a:t>One hour long</a:t>
            </a:r>
            <a:endParaRPr lang="en-US" sz="2400" dirty="0"/>
          </a:p>
          <a:p>
            <a:pPr marL="0" indent="0">
              <a:lnSpc>
                <a:spcPct val="100000"/>
              </a:lnSpc>
              <a:spcBef>
                <a:spcPts val="600"/>
              </a:spcBef>
              <a:buNone/>
            </a:pPr>
            <a:r>
              <a:rPr lang="en-US" sz="2000" dirty="0"/>
              <a:t>Once per week (Aug-May)</a:t>
            </a:r>
          </a:p>
          <a:p>
            <a:pPr marL="0" indent="0">
              <a:lnSpc>
                <a:spcPct val="100000"/>
              </a:lnSpc>
              <a:spcBef>
                <a:spcPts val="600"/>
              </a:spcBef>
              <a:buNone/>
            </a:pPr>
            <a:r>
              <a:rPr lang="en-US" sz="2000" dirty="0"/>
              <a:t>With the same mentor</a:t>
            </a:r>
          </a:p>
          <a:p>
            <a:pPr marL="264795" lvl="1">
              <a:lnSpc>
                <a:spcPct val="100000"/>
              </a:lnSpc>
              <a:spcBef>
                <a:spcPts val="600"/>
              </a:spcBef>
              <a:buFont typeface="Arial" panose="020B0604020202020204" pitchFamily="34" charset="0"/>
              <a:buChar char="•"/>
            </a:pPr>
            <a:r>
              <a:rPr lang="en-US" dirty="0"/>
              <a:t>Occasionally a mentor does change (moving, not right for the program, passing away) so if the family communicates, you can approve them choosing a new mentor for the rest of the year</a:t>
            </a:r>
            <a:endParaRPr lang="en-US" sz="1400" dirty="0"/>
          </a:p>
          <a:p>
            <a:pPr marL="0" indent="0">
              <a:lnSpc>
                <a:spcPct val="100000"/>
              </a:lnSpc>
              <a:spcBef>
                <a:spcPts val="600"/>
              </a:spcBef>
              <a:buNone/>
            </a:pPr>
            <a:r>
              <a:rPr lang="en-US" sz="2000" dirty="0"/>
              <a:t>Visits should happen at or around the mentor’s home (if unique situation or requests comes up, contact PFE)</a:t>
            </a:r>
          </a:p>
          <a:p>
            <a:pPr marL="0" indent="0">
              <a:lnSpc>
                <a:spcPct val="100000"/>
              </a:lnSpc>
              <a:spcBef>
                <a:spcPts val="600"/>
              </a:spcBef>
              <a:buNone/>
            </a:pPr>
            <a:r>
              <a:rPr lang="en-US" sz="2000" b="1" dirty="0"/>
              <a:t>Parent/guardian must attend and supervise every visit</a:t>
            </a:r>
          </a:p>
          <a:p>
            <a:pPr marL="0" indent="0">
              <a:lnSpc>
                <a:spcPct val="100000"/>
              </a:lnSpc>
              <a:spcBef>
                <a:spcPts val="600"/>
              </a:spcBef>
              <a:buNone/>
            </a:pPr>
            <a:endParaRPr lang="en-US" sz="2000" b="1" dirty="0"/>
          </a:p>
          <a:p>
            <a:pPr marL="0" indent="0">
              <a:lnSpc>
                <a:spcPct val="100000"/>
              </a:lnSpc>
              <a:spcBef>
                <a:spcPts val="600"/>
              </a:spcBef>
              <a:buNone/>
            </a:pPr>
            <a:r>
              <a:rPr lang="en-US" sz="2000" dirty="0"/>
              <a:t>Make-up Visits</a:t>
            </a:r>
          </a:p>
          <a:p>
            <a:pPr>
              <a:lnSpc>
                <a:spcPct val="100000"/>
              </a:lnSpc>
              <a:spcBef>
                <a:spcPts val="600"/>
              </a:spcBef>
              <a:buFont typeface="Arial" panose="020B0604020202020204" pitchFamily="34" charset="0"/>
              <a:buChar char="•"/>
            </a:pPr>
            <a:r>
              <a:rPr lang="en-US" sz="2000" dirty="0"/>
              <a:t>Max of 1 per month</a:t>
            </a:r>
          </a:p>
          <a:p>
            <a:pPr>
              <a:lnSpc>
                <a:spcPct val="100000"/>
              </a:lnSpc>
              <a:spcBef>
                <a:spcPts val="600"/>
              </a:spcBef>
              <a:buFont typeface="Arial" panose="020B0604020202020204" pitchFamily="34" charset="0"/>
              <a:buChar char="•"/>
            </a:pPr>
            <a:r>
              <a:rPr lang="en-US" sz="2000" dirty="0"/>
              <a:t>Must be on a separate day than regular visit</a:t>
            </a:r>
          </a:p>
        </p:txBody>
      </p:sp>
    </p:spTree>
    <p:extLst>
      <p:ext uri="{BB962C8B-B14F-4D97-AF65-F5344CB8AC3E}">
        <p14:creationId xmlns:p14="http://schemas.microsoft.com/office/powerpoint/2010/main" val="211660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A8A5-E0A6-F5BD-571E-95B2F3EE5D59}"/>
              </a:ext>
            </a:extLst>
          </p:cNvPr>
          <p:cNvSpPr>
            <a:spLocks noGrp="1"/>
          </p:cNvSpPr>
          <p:nvPr>
            <p:ph type="title"/>
          </p:nvPr>
        </p:nvSpPr>
        <p:spPr/>
        <p:txBody>
          <a:bodyPr/>
          <a:lstStyle/>
          <a:p>
            <a:r>
              <a:rPr lang="en-US" dirty="0"/>
              <a:t>What should a visit look like?</a:t>
            </a:r>
          </a:p>
        </p:txBody>
      </p:sp>
      <p:sp>
        <p:nvSpPr>
          <p:cNvPr id="3" name="Content Placeholder 2">
            <a:extLst>
              <a:ext uri="{FF2B5EF4-FFF2-40B4-BE49-F238E27FC236}">
                <a16:creationId xmlns:a16="http://schemas.microsoft.com/office/drawing/2014/main" id="{FA82FA0B-67EE-4717-5426-AE93BBFC9BA2}"/>
              </a:ext>
            </a:extLst>
          </p:cNvPr>
          <p:cNvSpPr>
            <a:spLocks noGrp="1"/>
          </p:cNvSpPr>
          <p:nvPr>
            <p:ph idx="1"/>
          </p:nvPr>
        </p:nvSpPr>
        <p:spPr>
          <a:xfrm>
            <a:off x="1219200" y="1934464"/>
            <a:ext cx="3530939" cy="4023360"/>
          </a:xfrm>
        </p:spPr>
        <p:txBody>
          <a:bodyPr>
            <a:normAutofit lnSpcReduction="10000"/>
          </a:bodyPr>
          <a:lstStyle/>
          <a:p>
            <a:pPr marL="0" indent="0">
              <a:lnSpc>
                <a:spcPct val="110000"/>
              </a:lnSpc>
              <a:spcBef>
                <a:spcPts val="600"/>
              </a:spcBef>
              <a:buNone/>
            </a:pPr>
            <a:r>
              <a:rPr lang="en-US" dirty="0"/>
              <a:t>Activities often include:</a:t>
            </a:r>
          </a:p>
          <a:p>
            <a:pPr>
              <a:lnSpc>
                <a:spcPct val="110000"/>
              </a:lnSpc>
              <a:spcBef>
                <a:spcPts val="600"/>
              </a:spcBef>
              <a:buFont typeface="Arial" panose="020B0604020202020204" pitchFamily="34" charset="0"/>
              <a:buChar char="•"/>
            </a:pPr>
            <a:r>
              <a:rPr lang="en-US" dirty="0"/>
              <a:t>Helping with chores​</a:t>
            </a:r>
          </a:p>
          <a:p>
            <a:pPr>
              <a:lnSpc>
                <a:spcPct val="110000"/>
              </a:lnSpc>
              <a:spcBef>
                <a:spcPts val="600"/>
              </a:spcBef>
              <a:buFont typeface="Arial" panose="020B0604020202020204" pitchFamily="34" charset="0"/>
              <a:buChar char="•"/>
            </a:pPr>
            <a:r>
              <a:rPr lang="en-US" dirty="0"/>
              <a:t>Cooking/baking​</a:t>
            </a:r>
          </a:p>
          <a:p>
            <a:pPr>
              <a:lnSpc>
                <a:spcPct val="110000"/>
              </a:lnSpc>
              <a:spcBef>
                <a:spcPts val="600"/>
              </a:spcBef>
              <a:buFont typeface="Arial" panose="020B0604020202020204" pitchFamily="34" charset="0"/>
              <a:buChar char="•"/>
            </a:pPr>
            <a:r>
              <a:rPr lang="en-US" dirty="0"/>
              <a:t>Crafts and art​</a:t>
            </a:r>
          </a:p>
          <a:p>
            <a:pPr>
              <a:lnSpc>
                <a:spcPct val="110000"/>
              </a:lnSpc>
              <a:spcBef>
                <a:spcPts val="600"/>
              </a:spcBef>
              <a:buFont typeface="Arial" panose="020B0604020202020204" pitchFamily="34" charset="0"/>
              <a:buChar char="•"/>
            </a:pPr>
            <a:r>
              <a:rPr lang="en-US" dirty="0"/>
              <a:t>Playing games​</a:t>
            </a:r>
          </a:p>
          <a:p>
            <a:pPr>
              <a:lnSpc>
                <a:spcPct val="110000"/>
              </a:lnSpc>
              <a:spcBef>
                <a:spcPts val="600"/>
              </a:spcBef>
              <a:buFont typeface="Arial" panose="020B0604020202020204" pitchFamily="34" charset="0"/>
              <a:buChar char="•"/>
            </a:pPr>
            <a:r>
              <a:rPr lang="en-US" dirty="0"/>
              <a:t>Going for a walk​</a:t>
            </a:r>
          </a:p>
          <a:p>
            <a:pPr>
              <a:lnSpc>
                <a:spcPct val="110000"/>
              </a:lnSpc>
              <a:spcBef>
                <a:spcPts val="600"/>
              </a:spcBef>
              <a:buFont typeface="Arial" panose="020B0604020202020204" pitchFamily="34" charset="0"/>
              <a:buChar char="•"/>
            </a:pPr>
            <a:r>
              <a:rPr lang="en-US" dirty="0"/>
              <a:t>Gardening​</a:t>
            </a:r>
          </a:p>
          <a:p>
            <a:pPr>
              <a:lnSpc>
                <a:spcPct val="110000"/>
              </a:lnSpc>
              <a:spcBef>
                <a:spcPts val="600"/>
              </a:spcBef>
              <a:buFont typeface="Arial" panose="020B0604020202020204" pitchFamily="34" charset="0"/>
              <a:buChar char="•"/>
            </a:pPr>
            <a:r>
              <a:rPr lang="en-US" dirty="0"/>
              <a:t>Reading a book​</a:t>
            </a:r>
          </a:p>
          <a:p>
            <a:pPr>
              <a:lnSpc>
                <a:spcPct val="110000"/>
              </a:lnSpc>
              <a:spcBef>
                <a:spcPts val="600"/>
              </a:spcBef>
              <a:buFont typeface="Arial" panose="020B0604020202020204" pitchFamily="34" charset="0"/>
              <a:buChar char="•"/>
            </a:pPr>
            <a:r>
              <a:rPr lang="en-US" dirty="0"/>
              <a:t>Doing homework</a:t>
            </a:r>
          </a:p>
          <a:p>
            <a:pPr marL="0" indent="0">
              <a:buNone/>
            </a:pPr>
            <a:endParaRPr lang="en-US" dirty="0"/>
          </a:p>
        </p:txBody>
      </p:sp>
      <p:sp>
        <p:nvSpPr>
          <p:cNvPr id="4" name="TextBox 3">
            <a:extLst>
              <a:ext uri="{FF2B5EF4-FFF2-40B4-BE49-F238E27FC236}">
                <a16:creationId xmlns:a16="http://schemas.microsoft.com/office/drawing/2014/main" id="{ACEFA209-91B4-2870-4C67-D65F848384C6}"/>
              </a:ext>
            </a:extLst>
          </p:cNvPr>
          <p:cNvSpPr txBox="1"/>
          <p:nvPr/>
        </p:nvSpPr>
        <p:spPr>
          <a:xfrm>
            <a:off x="4503294" y="3409407"/>
            <a:ext cx="6468533" cy="2554545"/>
          </a:xfrm>
          <a:prstGeom prst="rect">
            <a:avLst/>
          </a:prstGeom>
          <a:noFill/>
        </p:spPr>
        <p:txBody>
          <a:bodyPr wrap="square" rtlCol="0">
            <a:spAutoFit/>
          </a:bodyPr>
          <a:lstStyle/>
          <a:p>
            <a:r>
              <a:rPr lang="en-US" sz="2000" b="0" u="none" strike="noStrike" dirty="0">
                <a:solidFill>
                  <a:srgbClr val="000000"/>
                </a:solidFill>
                <a:effectLst/>
              </a:rPr>
              <a:t>Example Reflection</a:t>
            </a:r>
          </a:p>
          <a:p>
            <a:r>
              <a:rPr lang="en-US" sz="2000" b="0" i="1" u="none" strike="noStrike" dirty="0">
                <a:solidFill>
                  <a:srgbClr val="000000"/>
                </a:solidFill>
                <a:effectLst/>
              </a:rPr>
              <a:t>“I went to visit Miss Linda today. First, we talked about how our day went. I told her about school and the test I took. I got a B+! She said she was prou</a:t>
            </a:r>
            <a:r>
              <a:rPr lang="en-US" sz="2000" i="1" dirty="0">
                <a:solidFill>
                  <a:srgbClr val="000000"/>
                </a:solidFill>
              </a:rPr>
              <a:t>d of me. </a:t>
            </a:r>
            <a:r>
              <a:rPr lang="en-US" sz="2000" b="0" i="1" u="none" strike="noStrike" dirty="0">
                <a:solidFill>
                  <a:srgbClr val="000000"/>
                </a:solidFill>
                <a:effectLst/>
              </a:rPr>
              <a:t>I also told her about my dentist appointment today. I got my teeth cleaned. She said she spent most of </a:t>
            </a:r>
            <a:r>
              <a:rPr lang="en-US" sz="2000" i="1" dirty="0">
                <a:solidFill>
                  <a:srgbClr val="000000"/>
                </a:solidFill>
              </a:rPr>
              <a:t>her day outside in the garden. </a:t>
            </a:r>
            <a:r>
              <a:rPr lang="en-US" sz="2000" b="0" i="1" u="none" strike="noStrike" dirty="0">
                <a:solidFill>
                  <a:srgbClr val="000000"/>
                </a:solidFill>
                <a:effectLst/>
              </a:rPr>
              <a:t>We shared jokes back and forth and then we had a snack. At the end of our visit, we played monopoly and I won! It was so fun.”</a:t>
            </a:r>
            <a:endParaRPr lang="en-US" sz="2000" dirty="0"/>
          </a:p>
        </p:txBody>
      </p:sp>
      <p:sp>
        <p:nvSpPr>
          <p:cNvPr id="8" name="TextBox 7">
            <a:extLst>
              <a:ext uri="{FF2B5EF4-FFF2-40B4-BE49-F238E27FC236}">
                <a16:creationId xmlns:a16="http://schemas.microsoft.com/office/drawing/2014/main" id="{85C62904-CFA3-AE4B-6A07-D9F87B6E40C0}"/>
              </a:ext>
            </a:extLst>
          </p:cNvPr>
          <p:cNvSpPr txBox="1"/>
          <p:nvPr/>
        </p:nvSpPr>
        <p:spPr>
          <a:xfrm>
            <a:off x="4621369" y="1936290"/>
            <a:ext cx="69687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Unacceptable Activities -</a:t>
            </a:r>
          </a:p>
          <a:p>
            <a:pPr marL="285750" indent="-285750">
              <a:buFont typeface="Arial"/>
              <a:buChar char="•"/>
            </a:pPr>
            <a:r>
              <a:rPr lang="en-US" dirty="0"/>
              <a:t>Watching movies/TV</a:t>
            </a:r>
          </a:p>
          <a:p>
            <a:pPr marL="285750" indent="-285750">
              <a:buFont typeface="Arial"/>
              <a:buChar char="•"/>
            </a:pPr>
            <a:r>
              <a:rPr lang="en-US" dirty="0"/>
              <a:t>Attending events (school, church, community)</a:t>
            </a:r>
          </a:p>
          <a:p>
            <a:pPr marL="285750" indent="-285750">
              <a:buFont typeface="Arial"/>
              <a:buChar char="•"/>
            </a:pPr>
            <a:r>
              <a:rPr lang="en-US" dirty="0"/>
              <a:t>Anything where the student and mentor are not interacting or together</a:t>
            </a:r>
          </a:p>
        </p:txBody>
      </p:sp>
    </p:spTree>
    <p:extLst>
      <p:ext uri="{BB962C8B-B14F-4D97-AF65-F5344CB8AC3E}">
        <p14:creationId xmlns:p14="http://schemas.microsoft.com/office/powerpoint/2010/main" val="186666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8FB1-8C48-0B12-16F9-BE64DF753466}"/>
              </a:ext>
            </a:extLst>
          </p:cNvPr>
          <p:cNvSpPr>
            <a:spLocks noGrp="1"/>
          </p:cNvSpPr>
          <p:nvPr>
            <p:ph type="title"/>
          </p:nvPr>
        </p:nvSpPr>
        <p:spPr>
          <a:xfrm>
            <a:off x="1024128" y="585216"/>
            <a:ext cx="5361682" cy="1499616"/>
          </a:xfrm>
        </p:spPr>
        <p:txBody>
          <a:bodyPr>
            <a:normAutofit/>
          </a:bodyPr>
          <a:lstStyle/>
          <a:p>
            <a:r>
              <a:rPr lang="en-US" dirty="0"/>
              <a:t>Reflection website</a:t>
            </a:r>
          </a:p>
        </p:txBody>
      </p:sp>
      <p:pic>
        <p:nvPicPr>
          <p:cNvPr id="5" name="Content Placeholder 4" descr="A screenshot of a computer&#10;&#10;Description automatically generated">
            <a:extLst>
              <a:ext uri="{FF2B5EF4-FFF2-40B4-BE49-F238E27FC236}">
                <a16:creationId xmlns:a16="http://schemas.microsoft.com/office/drawing/2014/main" id="{319CF693-54FC-DB11-97C5-C813722AB843}"/>
              </a:ext>
            </a:extLst>
          </p:cNvPr>
          <p:cNvPicPr>
            <a:picLocks noChangeAspect="1"/>
          </p:cNvPicPr>
          <p:nvPr/>
        </p:nvPicPr>
        <p:blipFill>
          <a:blip r:embed="rId2"/>
          <a:stretch>
            <a:fillRect/>
          </a:stretch>
        </p:blipFill>
        <p:spPr>
          <a:xfrm>
            <a:off x="1738135" y="1752957"/>
            <a:ext cx="8715729" cy="4967963"/>
          </a:xfrm>
          <a:prstGeom prst="rect">
            <a:avLst/>
          </a:prstGeom>
        </p:spPr>
      </p:pic>
    </p:spTree>
    <p:extLst>
      <p:ext uri="{BB962C8B-B14F-4D97-AF65-F5344CB8AC3E}">
        <p14:creationId xmlns:p14="http://schemas.microsoft.com/office/powerpoint/2010/main" val="86772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CD48-6CBA-65C3-1010-9DDEDD9DB111}"/>
              </a:ext>
            </a:extLst>
          </p:cNvPr>
          <p:cNvSpPr>
            <a:spLocks noGrp="1"/>
          </p:cNvSpPr>
          <p:nvPr>
            <p:ph type="title"/>
          </p:nvPr>
        </p:nvSpPr>
        <p:spPr/>
        <p:txBody>
          <a:bodyPr/>
          <a:lstStyle/>
          <a:p>
            <a:r>
              <a:rPr lang="en-US" dirty="0"/>
              <a:t>Admin dashboard</a:t>
            </a:r>
          </a:p>
        </p:txBody>
      </p:sp>
      <p:pic>
        <p:nvPicPr>
          <p:cNvPr id="5" name="Content Placeholder 4" descr="A screenshot of a phone&#10;&#10;Description automatically generated">
            <a:extLst>
              <a:ext uri="{FF2B5EF4-FFF2-40B4-BE49-F238E27FC236}">
                <a16:creationId xmlns:a16="http://schemas.microsoft.com/office/drawing/2014/main" id="{9E497929-1754-3BAF-533D-2FB160E9CD7D}"/>
              </a:ext>
            </a:extLst>
          </p:cNvPr>
          <p:cNvPicPr>
            <a:picLocks noGrp="1" noChangeAspect="1"/>
          </p:cNvPicPr>
          <p:nvPr>
            <p:ph idx="1"/>
          </p:nvPr>
        </p:nvPicPr>
        <p:blipFill>
          <a:blip r:embed="rId2"/>
          <a:stretch>
            <a:fillRect/>
          </a:stretch>
        </p:blipFill>
        <p:spPr>
          <a:xfrm>
            <a:off x="86370" y="2084832"/>
            <a:ext cx="12019260" cy="3620864"/>
          </a:xfrm>
        </p:spPr>
      </p:pic>
    </p:spTree>
    <p:extLst>
      <p:ext uri="{BB962C8B-B14F-4D97-AF65-F5344CB8AC3E}">
        <p14:creationId xmlns:p14="http://schemas.microsoft.com/office/powerpoint/2010/main" val="89216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069B-0047-8047-2EA0-D18867BA405E}"/>
              </a:ext>
            </a:extLst>
          </p:cNvPr>
          <p:cNvSpPr>
            <a:spLocks noGrp="1"/>
          </p:cNvSpPr>
          <p:nvPr>
            <p:ph type="title"/>
          </p:nvPr>
        </p:nvSpPr>
        <p:spPr/>
        <p:txBody>
          <a:bodyPr/>
          <a:lstStyle/>
          <a:p>
            <a:r>
              <a:rPr lang="en-US" dirty="0"/>
              <a:t>Student Account view</a:t>
            </a:r>
          </a:p>
        </p:txBody>
      </p:sp>
      <p:pic>
        <p:nvPicPr>
          <p:cNvPr id="5" name="Content Placeholder 4" descr="A screenshot of a computer&#10;&#10;Description automatically generated">
            <a:extLst>
              <a:ext uri="{FF2B5EF4-FFF2-40B4-BE49-F238E27FC236}">
                <a16:creationId xmlns:a16="http://schemas.microsoft.com/office/drawing/2014/main" id="{EE95E9BA-481F-41F7-9C58-DB490BD15E55}"/>
              </a:ext>
            </a:extLst>
          </p:cNvPr>
          <p:cNvPicPr>
            <a:picLocks noGrp="1" noChangeAspect="1"/>
          </p:cNvPicPr>
          <p:nvPr>
            <p:ph idx="1"/>
          </p:nvPr>
        </p:nvPicPr>
        <p:blipFill>
          <a:blip r:embed="rId2"/>
          <a:stretch>
            <a:fillRect/>
          </a:stretch>
        </p:blipFill>
        <p:spPr>
          <a:xfrm>
            <a:off x="469496" y="1943897"/>
            <a:ext cx="11253007" cy="4512031"/>
          </a:xfrm>
        </p:spPr>
      </p:pic>
    </p:spTree>
    <p:extLst>
      <p:ext uri="{BB962C8B-B14F-4D97-AF65-F5344CB8AC3E}">
        <p14:creationId xmlns:p14="http://schemas.microsoft.com/office/powerpoint/2010/main" val="120658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3403-7DD0-CDC0-8156-E5070BE3D0DB}"/>
              </a:ext>
            </a:extLst>
          </p:cNvPr>
          <p:cNvSpPr>
            <a:spLocks noGrp="1"/>
          </p:cNvSpPr>
          <p:nvPr>
            <p:ph type="title"/>
          </p:nvPr>
        </p:nvSpPr>
        <p:spPr/>
        <p:txBody>
          <a:bodyPr/>
          <a:lstStyle/>
          <a:p>
            <a:r>
              <a:rPr lang="en-US" dirty="0"/>
              <a:t>Reflection view</a:t>
            </a:r>
          </a:p>
        </p:txBody>
      </p:sp>
      <p:pic>
        <p:nvPicPr>
          <p:cNvPr id="5" name="Content Placeholder 4" descr="A screenshot of a computer&#10;&#10;Description automatically generated">
            <a:extLst>
              <a:ext uri="{FF2B5EF4-FFF2-40B4-BE49-F238E27FC236}">
                <a16:creationId xmlns:a16="http://schemas.microsoft.com/office/drawing/2014/main" id="{8FD1D5C7-FE6A-E5E7-5578-172472A5EFE1}"/>
              </a:ext>
            </a:extLst>
          </p:cNvPr>
          <p:cNvPicPr>
            <a:picLocks noGrp="1" noChangeAspect="1"/>
          </p:cNvPicPr>
          <p:nvPr>
            <p:ph idx="1"/>
          </p:nvPr>
        </p:nvPicPr>
        <p:blipFill>
          <a:blip r:embed="rId2"/>
          <a:stretch>
            <a:fillRect/>
          </a:stretch>
        </p:blipFill>
        <p:spPr>
          <a:xfrm>
            <a:off x="145856" y="1963061"/>
            <a:ext cx="11900288" cy="4467719"/>
          </a:xfrm>
        </p:spPr>
      </p:pic>
    </p:spTree>
    <p:extLst>
      <p:ext uri="{BB962C8B-B14F-4D97-AF65-F5344CB8AC3E}">
        <p14:creationId xmlns:p14="http://schemas.microsoft.com/office/powerpoint/2010/main" val="401571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0EE2-3917-A2DA-5034-D0C1A9177101}"/>
              </a:ext>
            </a:extLst>
          </p:cNvPr>
          <p:cNvSpPr>
            <a:spLocks noGrp="1"/>
          </p:cNvSpPr>
          <p:nvPr>
            <p:ph type="title"/>
          </p:nvPr>
        </p:nvSpPr>
        <p:spPr>
          <a:xfrm>
            <a:off x="846162" y="852397"/>
            <a:ext cx="6590312" cy="795336"/>
          </a:xfrm>
        </p:spPr>
        <p:txBody>
          <a:bodyPr/>
          <a:lstStyle/>
          <a:p>
            <a:r>
              <a:rPr lang="en-US" dirty="0"/>
              <a:t>Reflections</a:t>
            </a:r>
          </a:p>
        </p:txBody>
      </p:sp>
      <p:sp>
        <p:nvSpPr>
          <p:cNvPr id="3" name="Content Placeholder 2">
            <a:extLst>
              <a:ext uri="{FF2B5EF4-FFF2-40B4-BE49-F238E27FC236}">
                <a16:creationId xmlns:a16="http://schemas.microsoft.com/office/drawing/2014/main" id="{F16D1AB3-A625-3FE1-0937-7149202F8146}"/>
              </a:ext>
            </a:extLst>
          </p:cNvPr>
          <p:cNvSpPr>
            <a:spLocks noGrp="1"/>
          </p:cNvSpPr>
          <p:nvPr>
            <p:ph idx="1"/>
          </p:nvPr>
        </p:nvSpPr>
        <p:spPr>
          <a:xfrm>
            <a:off x="738344" y="1630967"/>
            <a:ext cx="6230154" cy="4542069"/>
          </a:xfrm>
        </p:spPr>
        <p:txBody>
          <a:bodyPr vert="horz" lIns="45720" tIns="45720" rIns="45720" bIns="45720" rtlCol="0" anchor="t">
            <a:normAutofit fontScale="92500"/>
          </a:bodyPr>
          <a:lstStyle/>
          <a:p>
            <a:r>
              <a:rPr lang="en-US" dirty="0"/>
              <a:t>Submitted within 24 hours of each visit</a:t>
            </a:r>
          </a:p>
          <a:p>
            <a:r>
              <a:rPr lang="en-US" dirty="0"/>
              <a:t>Sentences</a:t>
            </a:r>
          </a:p>
          <a:p>
            <a:pPr marL="264795" lvl="1"/>
            <a:r>
              <a:rPr lang="en-US" dirty="0"/>
              <a:t>K-3 grade = minimum 3 sentences</a:t>
            </a:r>
          </a:p>
          <a:p>
            <a:pPr marL="264795" lvl="1"/>
            <a:r>
              <a:rPr lang="en-US" dirty="0"/>
              <a:t>4-8 grades = minimum 5 sentences</a:t>
            </a:r>
          </a:p>
          <a:p>
            <a:r>
              <a:rPr lang="en-US" dirty="0"/>
              <a:t>Details - every reflection should be answering the following:</a:t>
            </a:r>
          </a:p>
          <a:p>
            <a:pPr marL="264795" lvl="1"/>
            <a:r>
              <a:rPr lang="en-US" dirty="0"/>
              <a:t>What activities or service did you do together?</a:t>
            </a:r>
          </a:p>
          <a:p>
            <a:pPr marL="264795" lvl="1"/>
            <a:r>
              <a:rPr lang="en-US" dirty="0"/>
              <a:t>What did you talk about during your visit?</a:t>
            </a:r>
          </a:p>
          <a:p>
            <a:pPr marL="264795" lvl="1"/>
            <a:r>
              <a:rPr lang="en-US" dirty="0"/>
              <a:t>What did you learn from or about your mentor OR what did you share with or teach them?</a:t>
            </a:r>
          </a:p>
          <a:p>
            <a:r>
              <a:rPr lang="en-US" dirty="0"/>
              <a:t>Coordinator reviews weekly</a:t>
            </a:r>
          </a:p>
          <a:p>
            <a:r>
              <a:rPr lang="en-US" sz="2000" dirty="0"/>
              <a:t>Student/parent receives email (and text if opted in) when you approve or reject their reflection. Rejected reflections have 4 days to be edited and resubmitted.</a:t>
            </a:r>
          </a:p>
        </p:txBody>
      </p:sp>
      <p:sp>
        <p:nvSpPr>
          <p:cNvPr id="4" name="TextBox 3">
            <a:extLst>
              <a:ext uri="{FF2B5EF4-FFF2-40B4-BE49-F238E27FC236}">
                <a16:creationId xmlns:a16="http://schemas.microsoft.com/office/drawing/2014/main" id="{2B0C033A-A04D-EEFD-7CE2-A50B585ED8A2}"/>
              </a:ext>
            </a:extLst>
          </p:cNvPr>
          <p:cNvSpPr txBox="1"/>
          <p:nvPr/>
        </p:nvSpPr>
        <p:spPr>
          <a:xfrm>
            <a:off x="6542467" y="1291339"/>
            <a:ext cx="3400023" cy="369332"/>
          </a:xfrm>
          <a:prstGeom prst="rect">
            <a:avLst/>
          </a:prstGeom>
          <a:noFill/>
        </p:spPr>
        <p:txBody>
          <a:bodyPr wrap="square" rtlCol="0">
            <a:spAutoFit/>
          </a:bodyPr>
          <a:lstStyle/>
          <a:p>
            <a:r>
              <a:rPr lang="en-US" dirty="0"/>
              <a:t>“We went to the park. It was fun.” </a:t>
            </a:r>
          </a:p>
        </p:txBody>
      </p:sp>
      <p:sp>
        <p:nvSpPr>
          <p:cNvPr id="5" name="TextBox 4">
            <a:extLst>
              <a:ext uri="{FF2B5EF4-FFF2-40B4-BE49-F238E27FC236}">
                <a16:creationId xmlns:a16="http://schemas.microsoft.com/office/drawing/2014/main" id="{D9D28634-1A4B-4CF9-3F06-47D09A213E26}"/>
              </a:ext>
            </a:extLst>
          </p:cNvPr>
          <p:cNvSpPr txBox="1"/>
          <p:nvPr/>
        </p:nvSpPr>
        <p:spPr>
          <a:xfrm>
            <a:off x="6915956" y="2065867"/>
            <a:ext cx="4935268" cy="369332"/>
          </a:xfrm>
          <a:prstGeom prst="rect">
            <a:avLst/>
          </a:prstGeom>
          <a:noFill/>
        </p:spPr>
        <p:txBody>
          <a:bodyPr wrap="square" rtlCol="0">
            <a:spAutoFit/>
          </a:bodyPr>
          <a:lstStyle/>
          <a:p>
            <a:r>
              <a:rPr lang="en-US" dirty="0"/>
              <a:t>”We baked cookies. We hugged. We went home.”</a:t>
            </a:r>
          </a:p>
        </p:txBody>
      </p:sp>
      <p:sp>
        <p:nvSpPr>
          <p:cNvPr id="6" name="TextBox 5">
            <a:extLst>
              <a:ext uri="{FF2B5EF4-FFF2-40B4-BE49-F238E27FC236}">
                <a16:creationId xmlns:a16="http://schemas.microsoft.com/office/drawing/2014/main" id="{2586AF64-F388-B130-2BB6-D00D858CAD07}"/>
              </a:ext>
            </a:extLst>
          </p:cNvPr>
          <p:cNvSpPr txBox="1"/>
          <p:nvPr/>
        </p:nvSpPr>
        <p:spPr>
          <a:xfrm>
            <a:off x="7843234" y="2853333"/>
            <a:ext cx="3379629" cy="923330"/>
          </a:xfrm>
          <a:prstGeom prst="rect">
            <a:avLst/>
          </a:prstGeom>
          <a:noFill/>
        </p:spPr>
        <p:txBody>
          <a:bodyPr wrap="square" rtlCol="0">
            <a:spAutoFit/>
          </a:bodyPr>
          <a:lstStyle/>
          <a:p>
            <a:r>
              <a:rPr lang="en-US" dirty="0"/>
              <a:t>“I folded laundry at Miss Sheila’s house. There was a lot of laundry. I was so tired when I was done.”</a:t>
            </a:r>
          </a:p>
        </p:txBody>
      </p:sp>
      <p:sp>
        <p:nvSpPr>
          <p:cNvPr id="7" name="TextBox 6">
            <a:extLst>
              <a:ext uri="{FF2B5EF4-FFF2-40B4-BE49-F238E27FC236}">
                <a16:creationId xmlns:a16="http://schemas.microsoft.com/office/drawing/2014/main" id="{37438AAD-83E4-8E4D-D936-BD7D93D97B1F}"/>
              </a:ext>
            </a:extLst>
          </p:cNvPr>
          <p:cNvSpPr txBox="1"/>
          <p:nvPr/>
        </p:nvSpPr>
        <p:spPr>
          <a:xfrm>
            <a:off x="7522333" y="4361094"/>
            <a:ext cx="4212467" cy="1200329"/>
          </a:xfrm>
          <a:prstGeom prst="rect">
            <a:avLst/>
          </a:prstGeom>
          <a:noFill/>
        </p:spPr>
        <p:txBody>
          <a:bodyPr wrap="square" rtlCol="0">
            <a:spAutoFit/>
          </a:bodyPr>
          <a:lstStyle/>
          <a:p>
            <a:r>
              <a:rPr lang="en-US" dirty="0"/>
              <a:t>“Amy picked me up from school today because my mom was still at work. We talked on the drive home and then watered her garden until mom get to get me.”</a:t>
            </a:r>
          </a:p>
        </p:txBody>
      </p:sp>
      <p:sp>
        <p:nvSpPr>
          <p:cNvPr id="8" name="TextBox 7">
            <a:extLst>
              <a:ext uri="{FF2B5EF4-FFF2-40B4-BE49-F238E27FC236}">
                <a16:creationId xmlns:a16="http://schemas.microsoft.com/office/drawing/2014/main" id="{DD9BD012-0872-E5A9-9741-071FCF707F0B}"/>
              </a:ext>
            </a:extLst>
          </p:cNvPr>
          <p:cNvSpPr txBox="1"/>
          <p:nvPr/>
        </p:nvSpPr>
        <p:spPr>
          <a:xfrm>
            <a:off x="7272270" y="668860"/>
            <a:ext cx="3400023" cy="369332"/>
          </a:xfrm>
          <a:prstGeom prst="rect">
            <a:avLst/>
          </a:prstGeom>
          <a:noFill/>
        </p:spPr>
        <p:txBody>
          <a:bodyPr wrap="square" lIns="91440" tIns="45720" rIns="91440" bIns="45720" rtlCol="0" anchor="t">
            <a:spAutoFit/>
          </a:bodyPr>
          <a:lstStyle/>
          <a:p>
            <a:r>
              <a:rPr lang="en-US" u="sng"/>
              <a:t>Reflections that should be rejected</a:t>
            </a:r>
            <a:endParaRPr lang="en-US" u="sng" dirty="0"/>
          </a:p>
        </p:txBody>
      </p:sp>
      <p:sp>
        <p:nvSpPr>
          <p:cNvPr id="9" name="TextBox 8">
            <a:extLst>
              <a:ext uri="{FF2B5EF4-FFF2-40B4-BE49-F238E27FC236}">
                <a16:creationId xmlns:a16="http://schemas.microsoft.com/office/drawing/2014/main" id="{CC00BB17-0663-888F-8970-F5941C9C92CB}"/>
              </a:ext>
            </a:extLst>
          </p:cNvPr>
          <p:cNvSpPr txBox="1"/>
          <p:nvPr/>
        </p:nvSpPr>
        <p:spPr>
          <a:xfrm>
            <a:off x="2120720" y="6346297"/>
            <a:ext cx="7950558" cy="369332"/>
          </a:xfrm>
          <a:prstGeom prst="rect">
            <a:avLst/>
          </a:prstGeom>
          <a:noFill/>
        </p:spPr>
        <p:txBody>
          <a:bodyPr wrap="square" lIns="91440" tIns="45720" rIns="91440" bIns="45720" rtlCol="0" anchor="t">
            <a:spAutoFit/>
          </a:bodyPr>
          <a:lstStyle/>
          <a:p>
            <a:r>
              <a:rPr lang="en-US">
                <a:solidFill>
                  <a:srgbClr val="00B050"/>
                </a:solidFill>
              </a:rPr>
              <a:t>PFE App is available! Encourage families to download and use it to submit reflections.</a:t>
            </a:r>
          </a:p>
        </p:txBody>
      </p:sp>
    </p:spTree>
    <p:extLst>
      <p:ext uri="{BB962C8B-B14F-4D97-AF65-F5344CB8AC3E}">
        <p14:creationId xmlns:p14="http://schemas.microsoft.com/office/powerpoint/2010/main" val="422505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BE63-8371-6E29-9272-B09D4522B0E6}"/>
              </a:ext>
            </a:extLst>
          </p:cNvPr>
          <p:cNvSpPr>
            <a:spLocks noGrp="1"/>
          </p:cNvSpPr>
          <p:nvPr>
            <p:ph type="title"/>
          </p:nvPr>
        </p:nvSpPr>
        <p:spPr/>
        <p:txBody>
          <a:bodyPr/>
          <a:lstStyle/>
          <a:p>
            <a:r>
              <a:rPr lang="en-US" dirty="0"/>
              <a:t>Monthly scholarship</a:t>
            </a:r>
          </a:p>
        </p:txBody>
      </p:sp>
      <p:sp>
        <p:nvSpPr>
          <p:cNvPr id="3" name="Content Placeholder 2">
            <a:extLst>
              <a:ext uri="{FF2B5EF4-FFF2-40B4-BE49-F238E27FC236}">
                <a16:creationId xmlns:a16="http://schemas.microsoft.com/office/drawing/2014/main" id="{FF71D41B-E9EE-54A1-54F5-369B3FB7A439}"/>
              </a:ext>
            </a:extLst>
          </p:cNvPr>
          <p:cNvSpPr>
            <a:spLocks noGrp="1"/>
          </p:cNvSpPr>
          <p:nvPr>
            <p:ph idx="1"/>
          </p:nvPr>
        </p:nvSpPr>
        <p:spPr>
          <a:xfrm>
            <a:off x="1024128" y="2084832"/>
            <a:ext cx="9577197" cy="3873056"/>
          </a:xfrm>
        </p:spPr>
        <p:txBody>
          <a:bodyPr>
            <a:noAutofit/>
          </a:bodyPr>
          <a:lstStyle/>
          <a:p>
            <a:pPr marL="0" indent="0">
              <a:lnSpc>
                <a:spcPct val="100000"/>
              </a:lnSpc>
              <a:spcBef>
                <a:spcPts val="600"/>
              </a:spcBef>
              <a:buNone/>
            </a:pPr>
            <a:r>
              <a:rPr lang="en-US" sz="2000" dirty="0"/>
              <a:t>Students receive $30 per weekly visit towards tuition</a:t>
            </a:r>
          </a:p>
          <a:p>
            <a:pPr>
              <a:lnSpc>
                <a:spcPct val="100000"/>
              </a:lnSpc>
              <a:spcBef>
                <a:spcPts val="600"/>
              </a:spcBef>
              <a:buFont typeface="Arial" panose="020B0604020202020204" pitchFamily="34" charset="0"/>
              <a:buChar char="•"/>
            </a:pPr>
            <a:r>
              <a:rPr lang="en-US" sz="2000" dirty="0"/>
              <a:t>Funds sent monthly based on approved reflections</a:t>
            </a:r>
          </a:p>
          <a:p>
            <a:pPr>
              <a:lnSpc>
                <a:spcPct val="100000"/>
              </a:lnSpc>
              <a:spcBef>
                <a:spcPts val="600"/>
              </a:spcBef>
              <a:buFont typeface="Arial" panose="020B0604020202020204" pitchFamily="34" charset="0"/>
              <a:buChar char="•"/>
            </a:pPr>
            <a:r>
              <a:rPr lang="en-US" sz="2000" dirty="0"/>
              <a:t>70% ($21) given by SFFC and 30% ($9) fundraised locally</a:t>
            </a:r>
          </a:p>
          <a:p>
            <a:pPr marL="0" indent="0">
              <a:lnSpc>
                <a:spcPct val="100000"/>
              </a:lnSpc>
              <a:spcBef>
                <a:spcPts val="600"/>
              </a:spcBef>
              <a:buNone/>
            </a:pPr>
            <a:endParaRPr lang="en-US" sz="2000" dirty="0"/>
          </a:p>
          <a:p>
            <a:pPr>
              <a:buFont typeface="Arial" panose="020B0604020202020204" pitchFamily="34" charset="0"/>
              <a:buChar char="•"/>
            </a:pPr>
            <a:r>
              <a:rPr lang="en-US" sz="2000" dirty="0"/>
              <a:t>You have </a:t>
            </a:r>
            <a:r>
              <a:rPr lang="en-US" sz="2000" b="1" u="sng" dirty="0"/>
              <a:t>one week</a:t>
            </a:r>
            <a:r>
              <a:rPr lang="en-US" sz="2000" dirty="0"/>
              <a:t> at the end of each month to review any final reflections. </a:t>
            </a:r>
          </a:p>
          <a:p>
            <a:pPr>
              <a:buFont typeface="Arial" panose="020B0604020202020204" pitchFamily="34" charset="0"/>
              <a:buChar char="•"/>
            </a:pPr>
            <a:r>
              <a:rPr lang="en-US" sz="2000" dirty="0"/>
              <a:t>Do not wait until the end of the month to review all reflections. </a:t>
            </a:r>
            <a:r>
              <a:rPr lang="en-US" sz="2000" i="1" dirty="0"/>
              <a:t>If you forget or miss the deadline, your students will not receive scholarship.</a:t>
            </a:r>
            <a:endParaRPr lang="en-US" sz="2000" dirty="0"/>
          </a:p>
          <a:p>
            <a:pPr>
              <a:buFont typeface="Arial" panose="020B0604020202020204" pitchFamily="34" charset="0"/>
              <a:buChar char="•"/>
            </a:pPr>
            <a:r>
              <a:rPr lang="en-US" sz="2000" dirty="0"/>
              <a:t>After the 7th, no additions or changes will be accepted.</a:t>
            </a:r>
          </a:p>
          <a:p>
            <a:pPr>
              <a:buFont typeface="Arial" panose="020B0604020202020204" pitchFamily="34" charset="0"/>
              <a:buChar char="•"/>
            </a:pPr>
            <a:r>
              <a:rPr lang="en-US" sz="2000" dirty="0"/>
              <a:t>Scholarship is processed on the 8</a:t>
            </a:r>
            <a:r>
              <a:rPr lang="en-US" sz="2000" baseline="30000" dirty="0"/>
              <a:t>th</a:t>
            </a:r>
            <a:r>
              <a:rPr lang="en-US" sz="2000" dirty="0"/>
              <a:t> and sent within a few days.</a:t>
            </a:r>
            <a:endParaRPr lang="en-US" sz="2000" baseline="30000" dirty="0"/>
          </a:p>
        </p:txBody>
      </p:sp>
    </p:spTree>
    <p:extLst>
      <p:ext uri="{BB962C8B-B14F-4D97-AF65-F5344CB8AC3E}">
        <p14:creationId xmlns:p14="http://schemas.microsoft.com/office/powerpoint/2010/main" val="75556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AD60-0177-36AD-B069-50B987682223}"/>
              </a:ext>
            </a:extLst>
          </p:cNvPr>
          <p:cNvSpPr>
            <a:spLocks noGrp="1"/>
          </p:cNvSpPr>
          <p:nvPr>
            <p:ph type="title"/>
          </p:nvPr>
        </p:nvSpPr>
        <p:spPr/>
        <p:txBody>
          <a:bodyPr/>
          <a:lstStyle/>
          <a:p>
            <a:r>
              <a:rPr lang="en-US" dirty="0"/>
              <a:t>Reflection Report</a:t>
            </a:r>
          </a:p>
        </p:txBody>
      </p:sp>
      <p:pic>
        <p:nvPicPr>
          <p:cNvPr id="5" name="Content Placeholder 4" descr="A screenshot of a school application&#10;&#10;Description automatically generated">
            <a:extLst>
              <a:ext uri="{FF2B5EF4-FFF2-40B4-BE49-F238E27FC236}">
                <a16:creationId xmlns:a16="http://schemas.microsoft.com/office/drawing/2014/main" id="{0957EB63-4B94-7B89-A638-7F20DF3618ED}"/>
              </a:ext>
            </a:extLst>
          </p:cNvPr>
          <p:cNvPicPr>
            <a:picLocks noGrp="1" noChangeAspect="1"/>
          </p:cNvPicPr>
          <p:nvPr>
            <p:ph idx="1"/>
          </p:nvPr>
        </p:nvPicPr>
        <p:blipFill>
          <a:blip r:embed="rId2"/>
          <a:srcRect t="23589" r="1332"/>
          <a:stretch/>
        </p:blipFill>
        <p:spPr>
          <a:xfrm>
            <a:off x="438338" y="2084832"/>
            <a:ext cx="11315324" cy="3492134"/>
          </a:xfrm>
        </p:spPr>
      </p:pic>
    </p:spTree>
    <p:extLst>
      <p:ext uri="{BB962C8B-B14F-4D97-AF65-F5344CB8AC3E}">
        <p14:creationId xmlns:p14="http://schemas.microsoft.com/office/powerpoint/2010/main" val="3263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19333-DB7E-9CF0-4D5C-BF0427F0FD4D}"/>
              </a:ext>
            </a:extLst>
          </p:cNvPr>
          <p:cNvSpPr>
            <a:spLocks noGrp="1"/>
          </p:cNvSpPr>
          <p:nvPr>
            <p:ph type="title"/>
          </p:nvPr>
        </p:nvSpPr>
        <p:spPr>
          <a:xfrm>
            <a:off x="964788" y="804333"/>
            <a:ext cx="3391900" cy="5249334"/>
          </a:xfrm>
        </p:spPr>
        <p:txBody>
          <a:bodyPr>
            <a:normAutofit/>
          </a:bodyPr>
          <a:lstStyle/>
          <a:p>
            <a:pPr algn="r"/>
            <a:r>
              <a:rPr lang="en-US" err="1"/>
              <a:t>Sffc</a:t>
            </a:r>
            <a:r>
              <a:rPr lang="en-US" dirty="0"/>
              <a:t> - </a:t>
            </a:r>
            <a:br>
              <a:rPr lang="en-US" dirty="0"/>
            </a:br>
            <a:r>
              <a:rPr lang="en-US"/>
              <a:t>Who we </a:t>
            </a:r>
            <a:r>
              <a:rPr lang="en-US" dirty="0"/>
              <a:t>are</a:t>
            </a:r>
            <a:endParaRPr lang="en-US"/>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FF349F-AC7B-00B3-7BE5-CCDC4E6E66C9}"/>
              </a:ext>
            </a:extLst>
          </p:cNvPr>
          <p:cNvSpPr>
            <a:spLocks noGrp="1"/>
          </p:cNvSpPr>
          <p:nvPr>
            <p:ph idx="1"/>
          </p:nvPr>
        </p:nvSpPr>
        <p:spPr>
          <a:xfrm>
            <a:off x="5020795" y="1373150"/>
            <a:ext cx="6257721" cy="4122433"/>
          </a:xfrm>
        </p:spPr>
        <p:txBody>
          <a:bodyPr vert="horz" lIns="45720" tIns="45720" rIns="45720" bIns="45720" rtlCol="0" anchor="ctr">
            <a:normAutofit/>
          </a:bodyPr>
          <a:lstStyle/>
          <a:p>
            <a:pPr marL="0" indent="0">
              <a:buNone/>
            </a:pPr>
            <a:r>
              <a:rPr lang="en-US"/>
              <a:t>Nonprofit based near Nashville, TN</a:t>
            </a:r>
          </a:p>
          <a:p>
            <a:pPr marL="0" indent="0">
              <a:buNone/>
            </a:pPr>
            <a:r>
              <a:rPr lang="en-US" dirty="0"/>
              <a:t>Mission: Create opportunities for service and mentorship, and support the families who </a:t>
            </a:r>
            <a:r>
              <a:rPr lang="en-US"/>
              <a:t>are in our programs with tuition assistance</a:t>
            </a:r>
          </a:p>
          <a:p>
            <a:pPr marL="0" indent="0">
              <a:buNone/>
            </a:pPr>
            <a:r>
              <a:rPr lang="en-US"/>
              <a:t>Current initiatives include</a:t>
            </a:r>
            <a:endParaRPr lang="en-US" b="1" dirty="0"/>
          </a:p>
          <a:p>
            <a:pPr marL="285750" indent="-285750">
              <a:buFont typeface="Arial" panose="020B0602020104020603" pitchFamily="34" charset="0"/>
              <a:buChar char="•"/>
            </a:pPr>
            <a:r>
              <a:rPr lang="en-US"/>
              <a:t>PFE Program (since 2006)</a:t>
            </a:r>
            <a:endParaRPr lang="en-US" b="1"/>
          </a:p>
          <a:p>
            <a:pPr marL="285750" indent="-285750">
              <a:buFont typeface="Arial" panose="020B0602020104020603" pitchFamily="34" charset="0"/>
              <a:buChar char="•"/>
            </a:pPr>
            <a:r>
              <a:rPr lang="en-US"/>
              <a:t>TCH Program (tutoring, since 2023)</a:t>
            </a:r>
            <a:endParaRPr lang="en-US" b="1"/>
          </a:p>
          <a:p>
            <a:pPr marL="285750" indent="-285750">
              <a:buFont typeface="Arial" panose="020B0602020104020603" pitchFamily="34" charset="0"/>
              <a:buChar char="•"/>
            </a:pPr>
            <a:r>
              <a:rPr lang="en-US"/>
              <a:t>Grants for individuals &amp; families within our partner communities</a:t>
            </a:r>
            <a:endParaRPr lang="en-US" b="1"/>
          </a:p>
        </p:txBody>
      </p:sp>
    </p:spTree>
    <p:extLst>
      <p:ext uri="{BB962C8B-B14F-4D97-AF65-F5344CB8AC3E}">
        <p14:creationId xmlns:p14="http://schemas.microsoft.com/office/powerpoint/2010/main" val="106272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38F9-5883-72CA-9020-1B97D76A04B5}"/>
              </a:ext>
            </a:extLst>
          </p:cNvPr>
          <p:cNvSpPr>
            <a:spLocks noGrp="1"/>
          </p:cNvSpPr>
          <p:nvPr>
            <p:ph type="title"/>
          </p:nvPr>
        </p:nvSpPr>
        <p:spPr>
          <a:xfrm>
            <a:off x="643468" y="643467"/>
            <a:ext cx="3415612" cy="5571066"/>
          </a:xfrm>
        </p:spPr>
        <p:txBody>
          <a:bodyPr>
            <a:normAutofit/>
          </a:bodyPr>
          <a:lstStyle/>
          <a:p>
            <a:r>
              <a:rPr lang="en-US">
                <a:solidFill>
                  <a:srgbClr val="FFFFFF"/>
                </a:solidFill>
              </a:rPr>
              <a:t>Surveys</a:t>
            </a:r>
          </a:p>
        </p:txBody>
      </p:sp>
      <p:graphicFrame>
        <p:nvGraphicFramePr>
          <p:cNvPr id="5" name="Content Placeholder 2">
            <a:extLst>
              <a:ext uri="{FF2B5EF4-FFF2-40B4-BE49-F238E27FC236}">
                <a16:creationId xmlns:a16="http://schemas.microsoft.com/office/drawing/2014/main" id="{1C6F862B-5C40-E3CA-E6D4-C838E7AC4355}"/>
              </a:ext>
            </a:extLst>
          </p:cNvPr>
          <p:cNvGraphicFramePr>
            <a:graphicFrameLocks noGrp="1"/>
          </p:cNvGraphicFramePr>
          <p:nvPr>
            <p:ph idx="1"/>
            <p:extLst>
              <p:ext uri="{D42A27DB-BD31-4B8C-83A1-F6EECF244321}">
                <p14:modId xmlns:p14="http://schemas.microsoft.com/office/powerpoint/2010/main" val="135036343"/>
              </p:ext>
            </p:extLst>
          </p:nvPr>
        </p:nvGraphicFramePr>
        <p:xfrm>
          <a:off x="5324387" y="798777"/>
          <a:ext cx="6224145" cy="5260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95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4662-9E85-FDA5-4325-CCC4305DFBD7}"/>
              </a:ext>
            </a:extLst>
          </p:cNvPr>
          <p:cNvSpPr>
            <a:spLocks noGrp="1"/>
          </p:cNvSpPr>
          <p:nvPr>
            <p:ph type="title"/>
          </p:nvPr>
        </p:nvSpPr>
        <p:spPr/>
        <p:txBody>
          <a:bodyPr/>
          <a:lstStyle/>
          <a:p>
            <a:r>
              <a:rPr lang="en-US"/>
              <a:t>Have questions or need help?</a:t>
            </a:r>
          </a:p>
        </p:txBody>
      </p:sp>
      <p:sp>
        <p:nvSpPr>
          <p:cNvPr id="3" name="Content Placeholder 2">
            <a:extLst>
              <a:ext uri="{FF2B5EF4-FFF2-40B4-BE49-F238E27FC236}">
                <a16:creationId xmlns:a16="http://schemas.microsoft.com/office/drawing/2014/main" id="{35213FCE-DC2B-480B-9D69-BA66BE9B6E4D}"/>
              </a:ext>
            </a:extLst>
          </p:cNvPr>
          <p:cNvSpPr>
            <a:spLocks noGrp="1"/>
          </p:cNvSpPr>
          <p:nvPr>
            <p:ph idx="1"/>
          </p:nvPr>
        </p:nvSpPr>
        <p:spPr>
          <a:xfrm>
            <a:off x="1024128" y="2286000"/>
            <a:ext cx="9720073" cy="1136346"/>
          </a:xfrm>
        </p:spPr>
        <p:txBody>
          <a:bodyPr vert="horz" lIns="45720" tIns="45720" rIns="45720" bIns="45720" rtlCol="0" anchor="t">
            <a:normAutofit/>
          </a:bodyPr>
          <a:lstStyle/>
          <a:p>
            <a:pPr marL="0" indent="0">
              <a:buNone/>
            </a:pPr>
            <a:r>
              <a:rPr lang="en-US"/>
              <a:t>The PFE Team is </a:t>
            </a:r>
            <a:r>
              <a:rPr lang="en-US" b="1" u="sng"/>
              <a:t>here to support you</a:t>
            </a:r>
            <a:r>
              <a:rPr lang="en-US"/>
              <a:t> so please reach out if you need anything!</a:t>
            </a:r>
            <a:endParaRPr lang="en-US" dirty="0"/>
          </a:p>
        </p:txBody>
      </p:sp>
      <p:sp>
        <p:nvSpPr>
          <p:cNvPr id="5" name="TextBox 4">
            <a:extLst>
              <a:ext uri="{FF2B5EF4-FFF2-40B4-BE49-F238E27FC236}">
                <a16:creationId xmlns:a16="http://schemas.microsoft.com/office/drawing/2014/main" id="{53A90E97-4BB2-F375-1BE7-3E4772481761}"/>
              </a:ext>
            </a:extLst>
          </p:cNvPr>
          <p:cNvSpPr txBox="1"/>
          <p:nvPr/>
        </p:nvSpPr>
        <p:spPr>
          <a:xfrm>
            <a:off x="1027884" y="3423161"/>
            <a:ext cx="4354948" cy="707886"/>
          </a:xfrm>
          <a:prstGeom prst="rect">
            <a:avLst/>
          </a:prstGeom>
          <a:noFill/>
        </p:spPr>
        <p:txBody>
          <a:bodyPr wrap="square" lIns="91440" tIns="45720" rIns="91440" bIns="45720" rtlCol="0" anchor="t">
            <a:spAutoFit/>
          </a:bodyPr>
          <a:lstStyle/>
          <a:p>
            <a:r>
              <a:rPr lang="en-US" sz="2000" dirty="0"/>
              <a:t>Phone: (615) 675-0450</a:t>
            </a:r>
          </a:p>
          <a:p>
            <a:r>
              <a:rPr lang="en-US" sz="2000" dirty="0"/>
              <a:t>Email: pfe@sffcfoundation.org</a:t>
            </a:r>
          </a:p>
        </p:txBody>
      </p:sp>
    </p:spTree>
    <p:extLst>
      <p:ext uri="{BB962C8B-B14F-4D97-AF65-F5344CB8AC3E}">
        <p14:creationId xmlns:p14="http://schemas.microsoft.com/office/powerpoint/2010/main" val="202857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E977E-0B57-3972-56FC-40F83B471B6F}"/>
              </a:ext>
            </a:extLst>
          </p:cNvPr>
          <p:cNvSpPr>
            <a:spLocks noGrp="1"/>
          </p:cNvSpPr>
          <p:nvPr>
            <p:ph type="title"/>
          </p:nvPr>
        </p:nvSpPr>
        <p:spPr>
          <a:xfrm>
            <a:off x="310039" y="640080"/>
            <a:ext cx="3429855" cy="5613236"/>
          </a:xfrm>
        </p:spPr>
        <p:txBody>
          <a:bodyPr anchor="ctr">
            <a:normAutofit/>
          </a:bodyPr>
          <a:lstStyle/>
          <a:p>
            <a:r>
              <a:rPr lang="en-US" sz="6600" dirty="0">
                <a:solidFill>
                  <a:srgbClr val="FFFFFF"/>
                </a:solidFill>
              </a:rPr>
              <a:t>PFE Origin story</a:t>
            </a:r>
          </a:p>
        </p:txBody>
      </p:sp>
      <p:pic>
        <p:nvPicPr>
          <p:cNvPr id="4" name="Online Media 3" descr="PFE Legacy Story">
            <a:hlinkClick r:id="" action="ppaction://media"/>
            <a:extLst>
              <a:ext uri="{FF2B5EF4-FFF2-40B4-BE49-F238E27FC236}">
                <a16:creationId xmlns:a16="http://schemas.microsoft.com/office/drawing/2014/main" id="{C4707898-417F-1E4B-CFDF-BEC1021E2DB8}"/>
              </a:ext>
            </a:extLst>
          </p:cNvPr>
          <p:cNvPicPr>
            <a:picLocks noRot="1" noChangeAspect="1"/>
          </p:cNvPicPr>
          <p:nvPr>
            <a:videoFile r:link="rId1"/>
          </p:nvPr>
        </p:nvPicPr>
        <p:blipFill>
          <a:blip r:embed="rId3"/>
          <a:stretch>
            <a:fillRect/>
          </a:stretch>
        </p:blipFill>
        <p:spPr>
          <a:xfrm>
            <a:off x="4591420" y="1428534"/>
            <a:ext cx="7081294" cy="4000931"/>
          </a:xfrm>
          <a:prstGeom prst="rect">
            <a:avLst/>
          </a:prstGeom>
        </p:spPr>
      </p:pic>
    </p:spTree>
    <p:extLst>
      <p:ext uri="{BB962C8B-B14F-4D97-AF65-F5344CB8AC3E}">
        <p14:creationId xmlns:p14="http://schemas.microsoft.com/office/powerpoint/2010/main" val="186572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6F10-489C-CA97-8987-C0CB12602997}"/>
              </a:ext>
            </a:extLst>
          </p:cNvPr>
          <p:cNvSpPr>
            <a:spLocks noGrp="1"/>
          </p:cNvSpPr>
          <p:nvPr>
            <p:ph type="title"/>
          </p:nvPr>
        </p:nvSpPr>
        <p:spPr>
          <a:xfrm>
            <a:off x="1024128" y="585216"/>
            <a:ext cx="9720072" cy="1499616"/>
          </a:xfrm>
        </p:spPr>
        <p:txBody>
          <a:bodyPr>
            <a:normAutofit/>
          </a:bodyPr>
          <a:lstStyle/>
          <a:p>
            <a:r>
              <a:rPr lang="en-US"/>
              <a:t>K-8 program Basics</a:t>
            </a:r>
            <a:endParaRPr lang="en-US" dirty="0"/>
          </a:p>
        </p:txBody>
      </p:sp>
      <p:graphicFrame>
        <p:nvGraphicFramePr>
          <p:cNvPr id="7" name="Content Placeholder 2">
            <a:extLst>
              <a:ext uri="{FF2B5EF4-FFF2-40B4-BE49-F238E27FC236}">
                <a16:creationId xmlns:a16="http://schemas.microsoft.com/office/drawing/2014/main" id="{AD065A9F-3AF2-7B61-D3F4-31DB47B074CE}"/>
              </a:ext>
            </a:extLst>
          </p:cNvPr>
          <p:cNvGraphicFramePr>
            <a:graphicFrameLocks noGrp="1"/>
          </p:cNvGraphicFramePr>
          <p:nvPr>
            <p:ph idx="1"/>
            <p:extLst>
              <p:ext uri="{D42A27DB-BD31-4B8C-83A1-F6EECF244321}">
                <p14:modId xmlns:p14="http://schemas.microsoft.com/office/powerpoint/2010/main" val="3120063224"/>
              </p:ext>
            </p:extLst>
          </p:nvPr>
        </p:nvGraphicFramePr>
        <p:xfrm>
          <a:off x="1023938" y="1963712"/>
          <a:ext cx="10143934" cy="4345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0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79151-6492-BEF6-3F35-DE949DA91368}"/>
              </a:ext>
            </a:extLst>
          </p:cNvPr>
          <p:cNvSpPr>
            <a:spLocks noGrp="1"/>
          </p:cNvSpPr>
          <p:nvPr>
            <p:ph type="title"/>
          </p:nvPr>
        </p:nvSpPr>
        <p:spPr>
          <a:xfrm>
            <a:off x="750141" y="804333"/>
            <a:ext cx="3606547" cy="5249334"/>
          </a:xfrm>
        </p:spPr>
        <p:txBody>
          <a:bodyPr>
            <a:normAutofit/>
          </a:bodyPr>
          <a:lstStyle/>
          <a:p>
            <a:pPr algn="r"/>
            <a:r>
              <a:rPr lang="en-US" sz="4600" dirty="0"/>
              <a:t>Team member responsibilities</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1440C6-DAB1-B4C1-3224-C2AE812C44A7}"/>
              </a:ext>
            </a:extLst>
          </p:cNvPr>
          <p:cNvSpPr>
            <a:spLocks noGrp="1"/>
          </p:cNvSpPr>
          <p:nvPr>
            <p:ph idx="1"/>
          </p:nvPr>
        </p:nvSpPr>
        <p:spPr>
          <a:xfrm>
            <a:off x="4999330" y="804333"/>
            <a:ext cx="6540133" cy="5249334"/>
          </a:xfrm>
        </p:spPr>
        <p:txBody>
          <a:bodyPr anchor="ctr">
            <a:normAutofit/>
          </a:bodyPr>
          <a:lstStyle/>
          <a:p>
            <a:pPr marL="0" indent="0">
              <a:spcBef>
                <a:spcPts val="0"/>
              </a:spcBef>
              <a:spcAft>
                <a:spcPts val="600"/>
              </a:spcAft>
              <a:buNone/>
            </a:pPr>
            <a:r>
              <a:rPr lang="en-US" sz="1900" b="1" dirty="0"/>
              <a:t>Principal</a:t>
            </a:r>
          </a:p>
          <a:p>
            <a:pPr>
              <a:spcBef>
                <a:spcPts val="0"/>
              </a:spcBef>
              <a:spcAft>
                <a:spcPts val="600"/>
              </a:spcAft>
              <a:buFont typeface="Arial" panose="020B0602020104020603" pitchFamily="34" charset="0"/>
              <a:buChar char="•"/>
            </a:pPr>
            <a:r>
              <a:rPr lang="en-US" sz="1900" dirty="0"/>
              <a:t>Select PFE coordinator – “local champion”</a:t>
            </a:r>
          </a:p>
          <a:p>
            <a:pPr>
              <a:spcBef>
                <a:spcPts val="0"/>
              </a:spcBef>
              <a:spcAft>
                <a:spcPts val="600"/>
              </a:spcAft>
              <a:buFont typeface="Arial" panose="020B0602020104020603" pitchFamily="34" charset="0"/>
              <a:buChar char="•"/>
            </a:pPr>
            <a:r>
              <a:rPr lang="en-US" sz="1900" dirty="0"/>
              <a:t>Support coordinator during student/parent orientation</a:t>
            </a:r>
          </a:p>
          <a:p>
            <a:pPr>
              <a:spcBef>
                <a:spcPts val="0"/>
              </a:spcBef>
              <a:spcAft>
                <a:spcPts val="600"/>
              </a:spcAft>
              <a:buFont typeface="Arial" panose="020B0602020104020603" pitchFamily="34" charset="0"/>
              <a:buChar char="•"/>
            </a:pPr>
            <a:r>
              <a:rPr lang="en-US" sz="1900" dirty="0"/>
              <a:t>Create and execute a fundraising plan for 30% of scholarship</a:t>
            </a:r>
          </a:p>
          <a:p>
            <a:pPr>
              <a:spcBef>
                <a:spcPts val="0"/>
              </a:spcBef>
              <a:spcAft>
                <a:spcPts val="600"/>
              </a:spcAft>
              <a:buFont typeface="Arial" panose="020B0602020104020603" pitchFamily="34" charset="0"/>
              <a:buChar char="•"/>
            </a:pPr>
            <a:r>
              <a:rPr lang="en-US" sz="1900"/>
              <a:t>Share PFE with your school families</a:t>
            </a:r>
          </a:p>
          <a:p>
            <a:pPr marL="0" indent="0">
              <a:spcBef>
                <a:spcPts val="0"/>
              </a:spcBef>
              <a:spcAft>
                <a:spcPts val="600"/>
              </a:spcAft>
              <a:buNone/>
            </a:pPr>
            <a:endParaRPr lang="en-US" sz="1900" dirty="0"/>
          </a:p>
          <a:p>
            <a:pPr marL="0" indent="0">
              <a:spcBef>
                <a:spcPts val="0"/>
              </a:spcBef>
              <a:spcAft>
                <a:spcPts val="600"/>
              </a:spcAft>
              <a:buNone/>
            </a:pPr>
            <a:r>
              <a:rPr lang="en-US" sz="1900" b="1" dirty="0"/>
              <a:t>Treasurer</a:t>
            </a:r>
          </a:p>
          <a:p>
            <a:pPr>
              <a:spcBef>
                <a:spcPts val="0"/>
              </a:spcBef>
              <a:spcAft>
                <a:spcPts val="600"/>
              </a:spcAft>
              <a:buFont typeface="Arial" panose="020B0604020202020204" pitchFamily="34" charset="0"/>
              <a:buChar char="•"/>
            </a:pPr>
            <a:r>
              <a:rPr lang="en-US" sz="1900" dirty="0"/>
              <a:t>Provide support at student/parent orientation</a:t>
            </a:r>
          </a:p>
          <a:p>
            <a:pPr>
              <a:spcBef>
                <a:spcPts val="0"/>
              </a:spcBef>
              <a:spcAft>
                <a:spcPts val="600"/>
              </a:spcAft>
              <a:buFont typeface="Arial" panose="020B0602020104020603" pitchFamily="34" charset="0"/>
              <a:buChar char="•"/>
            </a:pPr>
            <a:r>
              <a:rPr lang="en-US" sz="1900" dirty="0"/>
              <a:t>Keep track of 30% fundraising required for PFE</a:t>
            </a:r>
          </a:p>
          <a:p>
            <a:pPr>
              <a:spcBef>
                <a:spcPts val="0"/>
              </a:spcBef>
              <a:spcAft>
                <a:spcPts val="600"/>
              </a:spcAft>
              <a:buFont typeface="Arial" panose="020B0602020104020603" pitchFamily="34" charset="0"/>
              <a:buChar char="•"/>
            </a:pPr>
            <a:r>
              <a:rPr lang="en-US" sz="1900" dirty="0"/>
              <a:t>Apply funds for scholarship recipients (sent monthly)</a:t>
            </a:r>
          </a:p>
        </p:txBody>
      </p:sp>
    </p:spTree>
    <p:extLst>
      <p:ext uri="{BB962C8B-B14F-4D97-AF65-F5344CB8AC3E}">
        <p14:creationId xmlns:p14="http://schemas.microsoft.com/office/powerpoint/2010/main" val="339454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D66A-0F97-F589-D3E2-104EAF68AE40}"/>
              </a:ext>
            </a:extLst>
          </p:cNvPr>
          <p:cNvSpPr>
            <a:spLocks noGrp="1"/>
          </p:cNvSpPr>
          <p:nvPr>
            <p:ph type="title"/>
          </p:nvPr>
        </p:nvSpPr>
        <p:spPr/>
        <p:txBody>
          <a:bodyPr/>
          <a:lstStyle/>
          <a:p>
            <a:r>
              <a:rPr lang="en-US" dirty="0"/>
              <a:t>Team Member responsibilities, cont.</a:t>
            </a:r>
          </a:p>
        </p:txBody>
      </p:sp>
      <p:sp>
        <p:nvSpPr>
          <p:cNvPr id="3" name="Content Placeholder 2">
            <a:extLst>
              <a:ext uri="{FF2B5EF4-FFF2-40B4-BE49-F238E27FC236}">
                <a16:creationId xmlns:a16="http://schemas.microsoft.com/office/drawing/2014/main" id="{A33D4C37-98FA-D209-BDCE-98A976DF367D}"/>
              </a:ext>
            </a:extLst>
          </p:cNvPr>
          <p:cNvSpPr>
            <a:spLocks noGrp="1"/>
          </p:cNvSpPr>
          <p:nvPr>
            <p:ph idx="1"/>
          </p:nvPr>
        </p:nvSpPr>
        <p:spPr>
          <a:xfrm>
            <a:off x="1024128" y="1841500"/>
            <a:ext cx="9720073" cy="4421926"/>
          </a:xfrm>
        </p:spPr>
        <p:txBody>
          <a:bodyPr vert="horz" lIns="45720" tIns="45720" rIns="45720" bIns="45720" rtlCol="0" anchor="t">
            <a:normAutofit fontScale="85000" lnSpcReduction="20000"/>
          </a:bodyPr>
          <a:lstStyle/>
          <a:p>
            <a:pPr marL="0" indent="0">
              <a:lnSpc>
                <a:spcPct val="100000"/>
              </a:lnSpc>
              <a:spcBef>
                <a:spcPts val="0"/>
              </a:spcBef>
              <a:spcAft>
                <a:spcPts val="600"/>
              </a:spcAft>
              <a:buNone/>
            </a:pPr>
            <a:r>
              <a:rPr lang="en-US" sz="2400" b="1" dirty="0"/>
              <a:t>Coordinator</a:t>
            </a:r>
          </a:p>
          <a:p>
            <a:pPr>
              <a:lnSpc>
                <a:spcPct val="100000"/>
              </a:lnSpc>
              <a:spcBef>
                <a:spcPts val="0"/>
              </a:spcBef>
              <a:spcAft>
                <a:spcPts val="600"/>
              </a:spcAft>
              <a:buFont typeface="Arial" panose="020B0604020202020204" pitchFamily="34" charset="0"/>
              <a:buChar char="•"/>
            </a:pPr>
            <a:r>
              <a:rPr lang="en-US" sz="2400" dirty="0"/>
              <a:t>Select PFE participants</a:t>
            </a:r>
          </a:p>
          <a:p>
            <a:pPr>
              <a:lnSpc>
                <a:spcPct val="100000"/>
              </a:lnSpc>
              <a:spcBef>
                <a:spcPts val="0"/>
              </a:spcBef>
              <a:spcAft>
                <a:spcPts val="600"/>
              </a:spcAft>
              <a:buFont typeface="Arial" panose="020B0604020202020204" pitchFamily="34" charset="0"/>
              <a:buChar char="•"/>
            </a:pPr>
            <a:r>
              <a:rPr lang="en-US" sz="2400" dirty="0"/>
              <a:t>Hold student/parent orientation (prior to visits starting)</a:t>
            </a:r>
          </a:p>
          <a:p>
            <a:pPr>
              <a:lnSpc>
                <a:spcPct val="100000"/>
              </a:lnSpc>
              <a:spcBef>
                <a:spcPts val="0"/>
              </a:spcBef>
              <a:spcAft>
                <a:spcPts val="600"/>
              </a:spcAft>
              <a:buFont typeface="Arial" panose="020B0604020202020204" pitchFamily="34" charset="0"/>
              <a:buChar char="•"/>
            </a:pPr>
            <a:r>
              <a:rPr lang="en-US" sz="2400" dirty="0"/>
              <a:t>Approve student/mentor matches (see mentor profiles)</a:t>
            </a:r>
          </a:p>
          <a:p>
            <a:pPr>
              <a:lnSpc>
                <a:spcPct val="100000"/>
              </a:lnSpc>
              <a:spcBef>
                <a:spcPts val="0"/>
              </a:spcBef>
              <a:spcAft>
                <a:spcPts val="600"/>
              </a:spcAft>
              <a:buFont typeface="Arial" panose="020B0604020202020204" pitchFamily="34" charset="0"/>
              <a:buChar char="•"/>
            </a:pPr>
            <a:r>
              <a:rPr lang="en-US" sz="2400" dirty="0"/>
              <a:t>Verify mentors understand PFE programming and guidelines (mentor packets)</a:t>
            </a:r>
          </a:p>
          <a:p>
            <a:pPr>
              <a:lnSpc>
                <a:spcPct val="100000"/>
              </a:lnSpc>
              <a:spcBef>
                <a:spcPts val="0"/>
              </a:spcBef>
              <a:spcAft>
                <a:spcPts val="600"/>
              </a:spcAft>
              <a:buFont typeface="Arial" panose="020B0604020202020204" pitchFamily="34" charset="0"/>
              <a:buChar char="•"/>
            </a:pPr>
            <a:r>
              <a:rPr lang="en-US" sz="2400" dirty="0"/>
              <a:t>Provide support to students, parents, and mentors</a:t>
            </a:r>
          </a:p>
          <a:p>
            <a:pPr>
              <a:lnSpc>
                <a:spcPct val="100000"/>
              </a:lnSpc>
              <a:spcBef>
                <a:spcPts val="0"/>
              </a:spcBef>
              <a:spcAft>
                <a:spcPts val="600"/>
              </a:spcAft>
              <a:buFont typeface="Arial" panose="020B0604020202020204" pitchFamily="34" charset="0"/>
              <a:buChar char="•"/>
            </a:pPr>
            <a:r>
              <a:rPr lang="en-US" sz="2400" dirty="0"/>
              <a:t>Review and approve visit reflections weekly</a:t>
            </a:r>
          </a:p>
          <a:p>
            <a:pPr>
              <a:lnSpc>
                <a:spcPct val="100000"/>
              </a:lnSpc>
              <a:spcBef>
                <a:spcPts val="0"/>
              </a:spcBef>
              <a:spcAft>
                <a:spcPts val="600"/>
              </a:spcAft>
              <a:buFont typeface="Arial" panose="020B0604020202020204" pitchFamily="34" charset="0"/>
              <a:buChar char="•"/>
            </a:pPr>
            <a:r>
              <a:rPr lang="en-US" sz="2400" dirty="0"/>
              <a:t>Check in with mentors each month</a:t>
            </a:r>
          </a:p>
          <a:p>
            <a:pPr>
              <a:lnSpc>
                <a:spcPct val="100000"/>
              </a:lnSpc>
              <a:spcBef>
                <a:spcPts val="0"/>
              </a:spcBef>
              <a:spcAft>
                <a:spcPts val="600"/>
              </a:spcAft>
              <a:buFont typeface="Arial" panose="020B0604020202020204" pitchFamily="34" charset="0"/>
              <a:buChar char="•"/>
            </a:pPr>
            <a:r>
              <a:rPr lang="en-US" sz="2400" dirty="0"/>
              <a:t>Complete end-of-year survey</a:t>
            </a:r>
          </a:p>
          <a:p>
            <a:pPr marL="0" indent="0">
              <a:lnSpc>
                <a:spcPct val="100000"/>
              </a:lnSpc>
              <a:spcBef>
                <a:spcPts val="0"/>
              </a:spcBef>
              <a:spcAft>
                <a:spcPts val="600"/>
              </a:spcAft>
              <a:buNone/>
            </a:pPr>
            <a:endParaRPr lang="en-US" sz="2400" dirty="0"/>
          </a:p>
          <a:p>
            <a:pPr marL="0" indent="0">
              <a:lnSpc>
                <a:spcPct val="100000"/>
              </a:lnSpc>
              <a:spcBef>
                <a:spcPts val="0"/>
              </a:spcBef>
              <a:spcAft>
                <a:spcPts val="600"/>
              </a:spcAft>
              <a:buNone/>
            </a:pPr>
            <a:r>
              <a:rPr lang="en-US" sz="2400" b="1" dirty="0"/>
              <a:t>Pastor </a:t>
            </a:r>
            <a:r>
              <a:rPr lang="en-US" sz="2400" dirty="0"/>
              <a:t>– if any area churches</a:t>
            </a:r>
          </a:p>
          <a:p>
            <a:pPr>
              <a:lnSpc>
                <a:spcPct val="100000"/>
              </a:lnSpc>
              <a:spcBef>
                <a:spcPts val="0"/>
              </a:spcBef>
              <a:spcAft>
                <a:spcPts val="600"/>
              </a:spcAft>
              <a:buFont typeface="Arial" panose="020B0604020202020204" pitchFamily="34" charset="0"/>
              <a:buChar char="•"/>
            </a:pPr>
            <a:r>
              <a:rPr lang="en-US" sz="2400" dirty="0"/>
              <a:t>Work with coordinator to identify potential mentors</a:t>
            </a:r>
          </a:p>
          <a:p>
            <a:pPr>
              <a:lnSpc>
                <a:spcPct val="100000"/>
              </a:lnSpc>
              <a:spcBef>
                <a:spcPts val="0"/>
              </a:spcBef>
              <a:spcAft>
                <a:spcPts val="600"/>
              </a:spcAft>
              <a:buFont typeface="Arial" panose="020B0604020202020204" pitchFamily="34" charset="0"/>
              <a:buChar char="•"/>
            </a:pPr>
            <a:r>
              <a:rPr lang="en-US" sz="2400" dirty="0"/>
              <a:t>Promote PFE to your congregation(s)</a:t>
            </a:r>
          </a:p>
        </p:txBody>
      </p:sp>
    </p:spTree>
    <p:extLst>
      <p:ext uri="{BB962C8B-B14F-4D97-AF65-F5344CB8AC3E}">
        <p14:creationId xmlns:p14="http://schemas.microsoft.com/office/powerpoint/2010/main" val="50461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3D75-8485-6B01-679D-52D45EE456F5}"/>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Student Selection</a:t>
            </a:r>
          </a:p>
        </p:txBody>
      </p:sp>
      <p:sp>
        <p:nvSpPr>
          <p:cNvPr id="3" name="Content Placeholder 2">
            <a:extLst>
              <a:ext uri="{FF2B5EF4-FFF2-40B4-BE49-F238E27FC236}">
                <a16:creationId xmlns:a16="http://schemas.microsoft.com/office/drawing/2014/main" id="{FFB22C2F-BAD2-15B7-932A-666AACA2B422}"/>
              </a:ext>
            </a:extLst>
          </p:cNvPr>
          <p:cNvSpPr>
            <a:spLocks noGrp="1"/>
          </p:cNvSpPr>
          <p:nvPr>
            <p:ph idx="1"/>
          </p:nvPr>
        </p:nvSpPr>
        <p:spPr>
          <a:xfrm>
            <a:off x="4951048" y="804333"/>
            <a:ext cx="7007590" cy="5453592"/>
          </a:xfrm>
        </p:spPr>
        <p:txBody>
          <a:bodyPr anchor="ctr">
            <a:normAutofit/>
          </a:bodyPr>
          <a:lstStyle/>
          <a:p>
            <a:pPr marL="0" indent="0">
              <a:buNone/>
            </a:pPr>
            <a:r>
              <a:rPr lang="en-US" sz="2000" dirty="0"/>
              <a:t>Based on enrollment:</a:t>
            </a:r>
          </a:p>
          <a:p>
            <a:pPr>
              <a:buFont typeface="Arial" panose="020B0604020202020204" pitchFamily="34" charset="0"/>
              <a:buChar char="•"/>
            </a:pPr>
            <a:r>
              <a:rPr lang="en-US" sz="2000" dirty="0"/>
              <a:t>30 or below can have 50% participate</a:t>
            </a:r>
          </a:p>
          <a:p>
            <a:pPr>
              <a:buFont typeface="Arial" panose="020B0604020202020204" pitchFamily="34" charset="0"/>
              <a:buChar char="•"/>
            </a:pPr>
            <a:r>
              <a:rPr lang="en-US" sz="2000" dirty="0"/>
              <a:t>31+ can have 20% participate (max 40)</a:t>
            </a:r>
          </a:p>
          <a:p>
            <a:pPr marL="0" indent="0">
              <a:buNone/>
            </a:pPr>
            <a:endParaRPr lang="en-US" sz="2000" dirty="0"/>
          </a:p>
          <a:p>
            <a:pPr marL="0" indent="0">
              <a:buNone/>
            </a:pPr>
            <a:r>
              <a:rPr lang="en-US" sz="2000" dirty="0"/>
              <a:t>Should be chosen based one of the below -</a:t>
            </a:r>
          </a:p>
          <a:p>
            <a:pPr marL="800100" lvl="1" indent="-342900">
              <a:buFont typeface="+mj-lt"/>
              <a:buAutoNum type="arabicPeriod"/>
            </a:pPr>
            <a:r>
              <a:rPr lang="en-US" sz="2000" dirty="0"/>
              <a:t>Passion or interest in serving</a:t>
            </a:r>
          </a:p>
          <a:p>
            <a:pPr marL="800100" lvl="1" indent="-342900">
              <a:buFont typeface="+mj-lt"/>
              <a:buAutoNum type="arabicPeriod"/>
            </a:pPr>
            <a:r>
              <a:rPr lang="en-US" sz="2000" dirty="0"/>
              <a:t>Need for mentorship</a:t>
            </a:r>
          </a:p>
          <a:p>
            <a:pPr marL="0" indent="0">
              <a:buNone/>
            </a:pPr>
            <a:r>
              <a:rPr lang="en-US" sz="2000" dirty="0"/>
              <a:t>*Financial need should not be a consideration or criteria</a:t>
            </a:r>
          </a:p>
          <a:p>
            <a:pPr marL="0" indent="0">
              <a:buNone/>
            </a:pPr>
            <a:endParaRPr lang="en-US" sz="2000" dirty="0"/>
          </a:p>
          <a:p>
            <a:pPr marL="0" indent="0">
              <a:buNone/>
            </a:pPr>
            <a:r>
              <a:rPr lang="en-US" sz="2000" dirty="0"/>
              <a:t>Our goal is </a:t>
            </a:r>
            <a:r>
              <a:rPr lang="en-US" sz="2000" b="1" u="sng" dirty="0"/>
              <a:t>not</a:t>
            </a:r>
            <a:r>
              <a:rPr lang="en-US" sz="2000" dirty="0"/>
              <a:t> just for you to have a full program!</a:t>
            </a:r>
          </a:p>
          <a:p>
            <a:pPr marL="0" indent="0">
              <a:buNone/>
            </a:pPr>
            <a:r>
              <a:rPr lang="en-US" sz="2000" dirty="0"/>
              <a:t>It is for you to have participants that value the non-financial impact of PFE and are happy to follow the guidelines.</a:t>
            </a:r>
          </a:p>
        </p:txBody>
      </p:sp>
    </p:spTree>
    <p:extLst>
      <p:ext uri="{BB962C8B-B14F-4D97-AF65-F5344CB8AC3E}">
        <p14:creationId xmlns:p14="http://schemas.microsoft.com/office/powerpoint/2010/main" val="240753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D8DF-130C-79C2-A812-B18A0CBE6F21}"/>
              </a:ext>
            </a:extLst>
          </p:cNvPr>
          <p:cNvSpPr>
            <a:spLocks noGrp="1"/>
          </p:cNvSpPr>
          <p:nvPr>
            <p:ph type="title"/>
          </p:nvPr>
        </p:nvSpPr>
        <p:spPr/>
        <p:txBody>
          <a:bodyPr/>
          <a:lstStyle/>
          <a:p>
            <a:r>
              <a:rPr lang="en-US" dirty="0"/>
              <a:t>Student/parent orientation</a:t>
            </a:r>
          </a:p>
        </p:txBody>
      </p:sp>
      <p:sp>
        <p:nvSpPr>
          <p:cNvPr id="3" name="Content Placeholder 2">
            <a:extLst>
              <a:ext uri="{FF2B5EF4-FFF2-40B4-BE49-F238E27FC236}">
                <a16:creationId xmlns:a16="http://schemas.microsoft.com/office/drawing/2014/main" id="{3532FD96-D87B-8FB8-206F-CC53FFDF53BD}"/>
              </a:ext>
            </a:extLst>
          </p:cNvPr>
          <p:cNvSpPr>
            <a:spLocks noGrp="1"/>
          </p:cNvSpPr>
          <p:nvPr>
            <p:ph idx="1"/>
          </p:nvPr>
        </p:nvSpPr>
        <p:spPr>
          <a:xfrm>
            <a:off x="1024128" y="2084832"/>
            <a:ext cx="9720073" cy="4023360"/>
          </a:xfrm>
        </p:spPr>
        <p:txBody>
          <a:bodyPr vert="horz" lIns="45720" tIns="45720" rIns="45720" bIns="45720" rtlCol="0" anchor="t">
            <a:normAutofit fontScale="85000" lnSpcReduction="20000"/>
          </a:bodyPr>
          <a:lstStyle/>
          <a:p>
            <a:pPr marL="0" indent="0">
              <a:lnSpc>
                <a:spcPct val="100000"/>
              </a:lnSpc>
              <a:buNone/>
            </a:pPr>
            <a:r>
              <a:rPr lang="en-US" sz="2400" dirty="0"/>
              <a:t>You are </a:t>
            </a:r>
            <a:r>
              <a:rPr lang="en-US" sz="2400" b="1" dirty="0"/>
              <a:t>required </a:t>
            </a:r>
            <a:r>
              <a:rPr lang="en-US" sz="2400" dirty="0"/>
              <a:t>to hold a yearly orientation for students and parents.</a:t>
            </a:r>
          </a:p>
          <a:p>
            <a:pPr marL="0" indent="0">
              <a:lnSpc>
                <a:spcPct val="100000"/>
              </a:lnSpc>
              <a:buNone/>
            </a:pPr>
            <a:r>
              <a:rPr lang="en-US" sz="2400" dirty="0"/>
              <a:t>Orientation:</a:t>
            </a:r>
          </a:p>
          <a:p>
            <a:pPr>
              <a:lnSpc>
                <a:spcPct val="100000"/>
              </a:lnSpc>
              <a:buFont typeface="Wingdings" charset="2"/>
              <a:buChar char="v"/>
            </a:pPr>
            <a:r>
              <a:rPr lang="en-US" sz="2400" dirty="0"/>
              <a:t>Required for new and returning students</a:t>
            </a:r>
          </a:p>
          <a:p>
            <a:pPr>
              <a:lnSpc>
                <a:spcPct val="100000"/>
              </a:lnSpc>
              <a:buFont typeface="Wingdings" charset="2"/>
              <a:buChar char="v"/>
            </a:pPr>
            <a:r>
              <a:rPr lang="en-US" sz="2400" dirty="0"/>
              <a:t>Must take place before students start visiting</a:t>
            </a:r>
          </a:p>
          <a:p>
            <a:pPr>
              <a:lnSpc>
                <a:spcPct val="100000"/>
              </a:lnSpc>
              <a:buFont typeface="Wingdings" charset="2"/>
              <a:buChar char="v"/>
            </a:pPr>
            <a:r>
              <a:rPr lang="en-US" sz="2400" dirty="0"/>
              <a:t>PowerPoint and student packet are provided by SFFC (link below)</a:t>
            </a:r>
          </a:p>
          <a:p>
            <a:pPr marL="0" indent="0">
              <a:lnSpc>
                <a:spcPct val="100000"/>
              </a:lnSpc>
              <a:buNone/>
            </a:pPr>
            <a:endParaRPr lang="en-US" sz="2400" dirty="0"/>
          </a:p>
          <a:p>
            <a:pPr marL="0" indent="0">
              <a:lnSpc>
                <a:spcPct val="100000"/>
              </a:lnSpc>
              <a:buNone/>
            </a:pPr>
            <a:r>
              <a:rPr lang="en-US" sz="2400" dirty="0"/>
              <a:t>Suggestions – hold on a Sunday or after school in July/Aug and invite any interested families or meet one-on-one with families who are interested or that you have identified as a good fit</a:t>
            </a:r>
          </a:p>
          <a:p>
            <a:pPr marL="0" indent="0">
              <a:lnSpc>
                <a:spcPct val="100000"/>
              </a:lnSpc>
              <a:buNone/>
            </a:pPr>
            <a:endParaRPr lang="en-US" sz="2000" dirty="0"/>
          </a:p>
          <a:p>
            <a:pPr marL="0" indent="0">
              <a:lnSpc>
                <a:spcPct val="100000"/>
              </a:lnSpc>
              <a:buNone/>
            </a:pPr>
            <a:r>
              <a:rPr lang="en-US" sz="2000" dirty="0">
                <a:hlinkClick r:id="rId2"/>
              </a:rPr>
              <a:t>https://www.sffcfoundation.org/pfe/resources</a:t>
            </a:r>
            <a:r>
              <a:rPr lang="en-US" sz="2000" dirty="0"/>
              <a:t> </a:t>
            </a:r>
          </a:p>
        </p:txBody>
      </p:sp>
    </p:spTree>
    <p:extLst>
      <p:ext uri="{BB962C8B-B14F-4D97-AF65-F5344CB8AC3E}">
        <p14:creationId xmlns:p14="http://schemas.microsoft.com/office/powerpoint/2010/main" val="108894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54745-CABA-A5E8-6148-3469A216C507}"/>
              </a:ext>
            </a:extLst>
          </p:cNvPr>
          <p:cNvSpPr>
            <a:spLocks noGrp="1"/>
          </p:cNvSpPr>
          <p:nvPr>
            <p:ph type="title"/>
          </p:nvPr>
        </p:nvSpPr>
        <p:spPr>
          <a:xfrm>
            <a:off x="1024128" y="585216"/>
            <a:ext cx="8018272" cy="1499616"/>
          </a:xfrm>
        </p:spPr>
        <p:txBody>
          <a:bodyPr>
            <a:normAutofit/>
          </a:bodyPr>
          <a:lstStyle/>
          <a:p>
            <a:r>
              <a:rPr lang="en-US" dirty="0"/>
              <a:t>Student/mentor matches</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33FD82-476C-D70E-0468-E7DCB75E6247}"/>
              </a:ext>
            </a:extLst>
          </p:cNvPr>
          <p:cNvSpPr>
            <a:spLocks noGrp="1"/>
          </p:cNvSpPr>
          <p:nvPr>
            <p:ph idx="1"/>
          </p:nvPr>
        </p:nvSpPr>
        <p:spPr>
          <a:xfrm>
            <a:off x="1024128" y="1885950"/>
            <a:ext cx="8237488" cy="4423410"/>
          </a:xfrm>
        </p:spPr>
        <p:txBody>
          <a:bodyPr vert="horz" lIns="45720" tIns="45720" rIns="45720" bIns="45720" rtlCol="0" anchor="t">
            <a:normAutofit fontScale="92500" lnSpcReduction="10000"/>
          </a:bodyPr>
          <a:lstStyle/>
          <a:p>
            <a:pPr marL="0" indent="0">
              <a:buNone/>
            </a:pPr>
            <a:r>
              <a:rPr lang="en-US" sz="1800" dirty="0"/>
              <a:t>PFE was designed to ease senior isolation.</a:t>
            </a:r>
          </a:p>
          <a:p>
            <a:pPr marL="0" indent="0">
              <a:buNone/>
            </a:pPr>
            <a:r>
              <a:rPr lang="en-US" sz="1800" dirty="0"/>
              <a:t>A mentor must be an older adult (age 55+) or someone with a disability. </a:t>
            </a:r>
            <a:r>
              <a:rPr lang="en-US" sz="1800" i="1" dirty="0"/>
              <a:t>Maybe someone who could use companionship or light help around the home.</a:t>
            </a:r>
          </a:p>
          <a:p>
            <a:pPr marL="0" indent="0">
              <a:buNone/>
            </a:pPr>
            <a:r>
              <a:rPr lang="en-US" sz="1800" u="sng" dirty="0"/>
              <a:t>Mentor Selection</a:t>
            </a:r>
            <a:endParaRPr lang="en-US" sz="1800" dirty="0"/>
          </a:p>
          <a:p>
            <a:pPr marL="0" indent="0">
              <a:buNone/>
            </a:pPr>
            <a:r>
              <a:rPr lang="en-US" sz="1800" dirty="0"/>
              <a:t>Families can choose their own mentors (1 for each child), your team may provide a list of suggested mentors from your community, or you can pair up students and mentors.</a:t>
            </a:r>
          </a:p>
          <a:p>
            <a:pPr marL="0" indent="0">
              <a:buNone/>
            </a:pPr>
            <a:r>
              <a:rPr lang="en-US" sz="1800" dirty="0"/>
              <a:t>Criteria for mentors:</a:t>
            </a:r>
          </a:p>
          <a:p>
            <a:pPr marL="285750" indent="-285750">
              <a:buFont typeface="Wingdings" panose="020B0602020104020603" pitchFamily="34" charset="0"/>
              <a:buChar char="v"/>
            </a:pPr>
            <a:r>
              <a:rPr lang="en-US" sz="1800" dirty="0"/>
              <a:t>No nursing home residents (assisted living + independent living are acceptable)</a:t>
            </a:r>
          </a:p>
          <a:p>
            <a:pPr marL="285750" indent="-285750">
              <a:buFont typeface="Wingdings" panose="020B0602020104020603" pitchFamily="34" charset="0"/>
              <a:buChar char="v"/>
            </a:pPr>
            <a:r>
              <a:rPr lang="en-US" sz="1800" dirty="0"/>
              <a:t>Cognitive health</a:t>
            </a:r>
          </a:p>
          <a:p>
            <a:pPr marL="285750" indent="-285750">
              <a:buFont typeface="Wingdings" panose="020B0602020104020603" pitchFamily="34" charset="0"/>
              <a:buChar char="v"/>
            </a:pPr>
            <a:r>
              <a:rPr lang="en-US" sz="1800" dirty="0"/>
              <a:t>Commitment: A mentor must be willing to visit with their mentee on a weekly basis, throughout the school year</a:t>
            </a:r>
          </a:p>
          <a:p>
            <a:pPr marL="459105" lvl="1" indent="-285750">
              <a:buFont typeface="Courier New" panose="020B0602020104020603" pitchFamily="34" charset="0"/>
              <a:buChar char="o"/>
            </a:pPr>
            <a:r>
              <a:rPr lang="en-US" sz="1400" dirty="0"/>
              <a:t>Being gone for the occasional holiday or trip is okay. Mentors gone for 1+ months out of the school year are not a good fit.</a:t>
            </a:r>
          </a:p>
          <a:p>
            <a:pPr marL="285750" indent="-285750">
              <a:buFont typeface="Wingdings" panose="020B0602020104020603" pitchFamily="34" charset="0"/>
              <a:buChar char="v"/>
            </a:pPr>
            <a:r>
              <a:rPr lang="en-US" sz="1800" dirty="0"/>
              <a:t>Students may </a:t>
            </a:r>
            <a:r>
              <a:rPr lang="en-US" sz="1800" b="1" i="1" dirty="0"/>
              <a:t>not</a:t>
            </a:r>
            <a:r>
              <a:rPr lang="en-US" sz="1800" i="1" dirty="0"/>
              <a:t> </a:t>
            </a:r>
            <a:r>
              <a:rPr lang="en-US" sz="1800" dirty="0"/>
              <a:t>be matched with a relative by any degree</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31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54B54BE3EAD84ABF20D3BB9127B4B8" ma:contentTypeVersion="20" ma:contentTypeDescription="Create a new document." ma:contentTypeScope="" ma:versionID="63075ef13c5f7936b7da573ca258108b">
  <xsd:schema xmlns:xsd="http://www.w3.org/2001/XMLSchema" xmlns:xs="http://www.w3.org/2001/XMLSchema" xmlns:p="http://schemas.microsoft.com/office/2006/metadata/properties" xmlns:ns1="http://schemas.microsoft.com/sharepoint/v3" xmlns:ns2="f7474c18-0a34-4eb6-b79e-8bbddf8a6318" xmlns:ns3="a59198b6-37f8-401c-b3ab-b6c9c93ca088" targetNamespace="http://schemas.microsoft.com/office/2006/metadata/properties" ma:root="true" ma:fieldsID="fc47e861b0c3ab8eda427b67622fff8d" ns1:_="" ns2:_="" ns3:_="">
    <xsd:import namespace="http://schemas.microsoft.com/sharepoint/v3"/>
    <xsd:import namespace="f7474c18-0a34-4eb6-b79e-8bbddf8a6318"/>
    <xsd:import namespace="a59198b6-37f8-401c-b3ab-b6c9c93ca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474c18-0a34-4eb6-b79e-8bbddf8a6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0e3ca6-57c6-4d0c-8320-ecad3a5025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9198b6-37f8-401c-b3ab-b6c9c93ca0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e3f90d-ad19-44a4-8670-305b3fe28ddc}" ma:internalName="TaxCatchAll" ma:showField="CatchAllData" ma:web="a59198b6-37f8-401c-b3ab-b6c9c93ca0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7474c18-0a34-4eb6-b79e-8bbddf8a6318">
      <Terms xmlns="http://schemas.microsoft.com/office/infopath/2007/PartnerControls"/>
    </lcf76f155ced4ddcb4097134ff3c332f>
    <TaxCatchAll xmlns="a59198b6-37f8-401c-b3ab-b6c9c93ca088" xsi:nil="true"/>
  </documentManagement>
</p:properties>
</file>

<file path=customXml/itemProps1.xml><?xml version="1.0" encoding="utf-8"?>
<ds:datastoreItem xmlns:ds="http://schemas.openxmlformats.org/officeDocument/2006/customXml" ds:itemID="{7BF9E877-D711-4EFA-8205-321600BD28BB}">
  <ds:schemaRefs>
    <ds:schemaRef ds:uri="http://schemas.microsoft.com/sharepoint/v3/contenttype/forms"/>
  </ds:schemaRefs>
</ds:datastoreItem>
</file>

<file path=customXml/itemProps2.xml><?xml version="1.0" encoding="utf-8"?>
<ds:datastoreItem xmlns:ds="http://schemas.openxmlformats.org/officeDocument/2006/customXml" ds:itemID="{A27EB021-231A-4208-8478-E3517DBBB6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474c18-0a34-4eb6-b79e-8bbddf8a6318"/>
    <ds:schemaRef ds:uri="a59198b6-37f8-401c-b3ab-b6c9c93ca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6D02CE-F77B-4D7D-AA07-2CB1E373564D}">
  <ds:schemaRefs>
    <ds:schemaRef ds:uri="http://schemas.microsoft.com/office/2006/metadata/properties"/>
    <ds:schemaRef ds:uri="http://schemas.microsoft.com/office/infopath/2007/PartnerControls"/>
    <ds:schemaRef ds:uri="http://schemas.microsoft.com/sharepoint/v3"/>
    <ds:schemaRef ds:uri="f7474c18-0a34-4eb6-b79e-8bbddf8a6318"/>
    <ds:schemaRef ds:uri="a59198b6-37f8-401c-b3ab-b6c9c93ca088"/>
  </ds:schemaRefs>
</ds:datastoreItem>
</file>

<file path=docProps/app.xml><?xml version="1.0" encoding="utf-8"?>
<Properties xmlns="http://schemas.openxmlformats.org/officeDocument/2006/extended-properties" xmlns:vt="http://schemas.openxmlformats.org/officeDocument/2006/docPropsVTypes">
  <Template>Integral</Template>
  <TotalTime>1600</TotalTime>
  <Words>1377</Words>
  <Application>Microsoft Macintosh PowerPoint</Application>
  <PresentationFormat>Widescreen</PresentationFormat>
  <Paragraphs>149</Paragraphs>
  <Slides>21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Tw Cen MT</vt:lpstr>
      <vt:lpstr>Tw Cen MT Condensed</vt:lpstr>
      <vt:lpstr>Wingdings</vt:lpstr>
      <vt:lpstr>Wingdings 3</vt:lpstr>
      <vt:lpstr>Integral</vt:lpstr>
      <vt:lpstr> PFE Team Orientation (k-8)</vt:lpstr>
      <vt:lpstr>Sffc -  Who we are</vt:lpstr>
      <vt:lpstr>PFE Origin story</vt:lpstr>
      <vt:lpstr>K-8 program Basics</vt:lpstr>
      <vt:lpstr>Team member responsibilities</vt:lpstr>
      <vt:lpstr>Team Member responsibilities, cont.</vt:lpstr>
      <vt:lpstr>Student Selection</vt:lpstr>
      <vt:lpstr>Student/parent orientation</vt:lpstr>
      <vt:lpstr>Student/mentor matches</vt:lpstr>
      <vt:lpstr>Mentor support</vt:lpstr>
      <vt:lpstr>PFE Visits</vt:lpstr>
      <vt:lpstr>What should a visit look like?</vt:lpstr>
      <vt:lpstr>Reflection website</vt:lpstr>
      <vt:lpstr>Admin dashboard</vt:lpstr>
      <vt:lpstr>Student Account view</vt:lpstr>
      <vt:lpstr>Reflection view</vt:lpstr>
      <vt:lpstr>Reflections</vt:lpstr>
      <vt:lpstr>Monthly scholarship</vt:lpstr>
      <vt:lpstr>Reflection Report</vt:lpstr>
      <vt:lpstr>Surveys</vt:lpstr>
      <vt:lpstr>Have questions or 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PFE Team Orientation (k-8)</dc:title>
  <dc:creator>Ashley Beisiegel</dc:creator>
  <cp:lastModifiedBy>Nicoloulias, Haralambos</cp:lastModifiedBy>
  <cp:revision>284</cp:revision>
  <dcterms:created xsi:type="dcterms:W3CDTF">2024-05-20T15:40:38Z</dcterms:created>
  <dcterms:modified xsi:type="dcterms:W3CDTF">2024-08-28T12:38:14Z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0x0101007054B54BE3EAD84ABF20D3BB9127B4B8</vt:lpwstr>
  </property>
  <property fmtid="{D5CDD505-2E9C-101B-9397-08002B2CF9AE}" pid="3" name="MediaServiceImageTags">
    <vt:lpwstr/>
  </property>
</Properties>
</file>